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Nunito SemiBold"/>
      <p:regular r:id="rId37"/>
      <p:bold r:id="rId38"/>
      <p:italic r:id="rId39"/>
      <p:boldItalic r:id="rId40"/>
    </p:embeddedFont>
    <p:embeddedFont>
      <p:font typeface="Nuni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5" roundtripDataSignature="AMtx7miYi4KnI0L/nK+u8dqbJ1DZuFiad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SemiBold-boldItalic.fntdata"/><Relationship Id="rId20" Type="http://schemas.openxmlformats.org/officeDocument/2006/relationships/slide" Target="slides/slide16.xml"/><Relationship Id="rId42" Type="http://schemas.openxmlformats.org/officeDocument/2006/relationships/font" Target="fonts/Nunito-bold.fntdata"/><Relationship Id="rId41" Type="http://schemas.openxmlformats.org/officeDocument/2006/relationships/font" Target="fonts/Nunito-regular.fntdata"/><Relationship Id="rId22" Type="http://schemas.openxmlformats.org/officeDocument/2006/relationships/slide" Target="slides/slide18.xml"/><Relationship Id="rId44" Type="http://schemas.openxmlformats.org/officeDocument/2006/relationships/font" Target="fonts/Nunito-boldItalic.fntdata"/><Relationship Id="rId21" Type="http://schemas.openxmlformats.org/officeDocument/2006/relationships/slide" Target="slides/slide17.xml"/><Relationship Id="rId43" Type="http://schemas.openxmlformats.org/officeDocument/2006/relationships/font" Target="fonts/Nunito-italic.fntdata"/><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NunitoSemiBold-regular.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NunitoSemiBold-italic.fntdata"/><Relationship Id="rId16" Type="http://schemas.openxmlformats.org/officeDocument/2006/relationships/slide" Target="slides/slide12.xml"/><Relationship Id="rId38" Type="http://schemas.openxmlformats.org/officeDocument/2006/relationships/font" Target="fonts/NunitoSemiBold-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45f966633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45f96663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458c584d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458c584d15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458c584d15_2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458c584d15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4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6"/>
          <p:cNvSpPr/>
          <p:nvPr>
            <p:ph idx="2" type="pic"/>
          </p:nvPr>
        </p:nvSpPr>
        <p:spPr>
          <a:xfrm>
            <a:off x="5183188" y="987425"/>
            <a:ext cx="6172200" cy="4873625"/>
          </a:xfrm>
          <a:prstGeom prst="rect">
            <a:avLst/>
          </a:prstGeom>
          <a:noFill/>
          <a:ln>
            <a:noFill/>
          </a:ln>
        </p:spPr>
      </p:sp>
      <p:sp>
        <p:nvSpPr>
          <p:cNvPr id="64" name="Google Shape;64;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gif"/><Relationship Id="rId4" Type="http://schemas.openxmlformats.org/officeDocument/2006/relationships/image" Target="../media/image27.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hyperlink" Target="http://drive.google.com/file/d/1vuVSDc-Onc3HfDTpjiHKhoSlw7HY7sYT/view" TargetMode="External"/><Relationship Id="rId5"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hyperlink" Target="http://drive.google.com/file/d/1b9h-Z_ePkbkuLMmOc-TF5PfR6i2qfmw7/view" TargetMode="Externa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gif"/><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gif"/><Relationship Id="rId4" Type="http://schemas.openxmlformats.org/officeDocument/2006/relationships/image" Target="../media/image22.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hyperlink" Target="http://drive.google.com/file/d/1OKKJav1m0eoEFsF1rC6_GPJFb1f2d7jL/view" TargetMode="External"/><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gif"/><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hyperlink" Target="http://drive.google.com/file/d/18ZfmK9yGjixBJRmx0e-JCkCZM6Rwpecb/view"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gif"/><Relationship Id="rId4" Type="http://schemas.openxmlformats.org/officeDocument/2006/relationships/image" Target="../media/image28.gif"/><Relationship Id="rId5" Type="http://schemas.openxmlformats.org/officeDocument/2006/relationships/image" Target="../media/image5.png"/><Relationship Id="rId6" Type="http://schemas.openxmlformats.org/officeDocument/2006/relationships/image" Target="../media/image41.gif"/><Relationship Id="rId7" Type="http://schemas.openxmlformats.org/officeDocument/2006/relationships/image" Target="../media/image3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4.jp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drive.google.com/file/d/1WG6wY0x_1116YflSM5uz-t-XYsU_4_7P/view" TargetMode="External"/><Relationship Id="rId4" Type="http://schemas.openxmlformats.org/officeDocument/2006/relationships/image" Target="../media/image1.png"/><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4.jp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jp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9.jp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47.png"/><Relationship Id="rId5"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5.jp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5.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0.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gi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hyperlink" Target="http://drive.google.com/file/d/15tulNAxV2N84XstpFgrfqLFcVhjhoBUk/view" TargetMode="External"/><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5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0.gif"/><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jp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6.gif"/><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2192000" cy="6858000"/>
          </a:xfrm>
          <a:prstGeom prst="rect">
            <a:avLst/>
          </a:prstGeom>
          <a:solidFill>
            <a:srgbClr val="FBFBF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85" name="Google Shape;85;p1"/>
          <p:cNvPicPr preferRelativeResize="0"/>
          <p:nvPr/>
        </p:nvPicPr>
        <p:blipFill rotWithShape="1">
          <a:blip r:embed="rId3">
            <a:alphaModFix/>
          </a:blip>
          <a:srcRect b="0" l="0" r="0" t="0"/>
          <a:stretch/>
        </p:blipFill>
        <p:spPr>
          <a:xfrm>
            <a:off x="6275393" y="2417911"/>
            <a:ext cx="5916614" cy="4440078"/>
          </a:xfrm>
          <a:prstGeom prst="rect">
            <a:avLst/>
          </a:prstGeom>
          <a:noFill/>
          <a:ln>
            <a:noFill/>
          </a:ln>
        </p:spPr>
      </p:pic>
      <p:sp>
        <p:nvSpPr>
          <p:cNvPr id="86" name="Google Shape;86;p1"/>
          <p:cNvSpPr/>
          <p:nvPr/>
        </p:nvSpPr>
        <p:spPr>
          <a:xfrm>
            <a:off x="1531425" y="651900"/>
            <a:ext cx="3777300" cy="4145700"/>
          </a:xfrm>
          <a:prstGeom prst="rect">
            <a:avLst/>
          </a:prstGeom>
          <a:solidFill>
            <a:srgbClr val="9D7E57"/>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400" u="none" cap="none" strike="noStrike">
                <a:solidFill>
                  <a:srgbClr val="93E3A8"/>
                </a:solidFill>
                <a:latin typeface="Comic Sans MS"/>
                <a:ea typeface="Comic Sans MS"/>
                <a:cs typeface="Comic Sans MS"/>
                <a:sym typeface="Comic Sans MS"/>
              </a:rPr>
              <a:t>map()</a:t>
            </a:r>
            <a:endParaRPr sz="2400">
              <a:latin typeface="Comic Sans MS"/>
              <a:ea typeface="Comic Sans MS"/>
              <a:cs typeface="Comic Sans MS"/>
              <a:sym typeface="Comic Sans MS"/>
            </a:endParaRPr>
          </a:p>
          <a:p>
            <a:pPr indent="0" lvl="0" marL="0" marR="0" rtl="0" algn="ctr">
              <a:spcBef>
                <a:spcPts val="0"/>
              </a:spcBef>
              <a:spcAft>
                <a:spcPts val="0"/>
              </a:spcAft>
              <a:buNone/>
            </a:pPr>
            <a:r>
              <a:rPr b="1" i="0" lang="en-US" sz="2400" u="none" cap="none" strike="noStrike">
                <a:solidFill>
                  <a:srgbClr val="93E3A8"/>
                </a:solidFill>
                <a:latin typeface="Comic Sans MS"/>
                <a:ea typeface="Comic Sans MS"/>
                <a:cs typeface="Comic Sans MS"/>
                <a:sym typeface="Comic Sans MS"/>
              </a:rPr>
              <a:t>forEach()</a:t>
            </a:r>
            <a:endParaRPr sz="2400">
              <a:latin typeface="Comic Sans MS"/>
              <a:ea typeface="Comic Sans MS"/>
              <a:cs typeface="Comic Sans MS"/>
              <a:sym typeface="Comic Sans MS"/>
            </a:endParaRPr>
          </a:p>
          <a:p>
            <a:pPr indent="0" lvl="0" marL="0" marR="0" rtl="0" algn="ctr">
              <a:spcBef>
                <a:spcPts val="0"/>
              </a:spcBef>
              <a:spcAft>
                <a:spcPts val="0"/>
              </a:spcAft>
              <a:buNone/>
            </a:pPr>
            <a:r>
              <a:rPr b="1" i="0" lang="en-US" sz="2400" u="none" cap="none" strike="noStrike">
                <a:solidFill>
                  <a:srgbClr val="93E3A8"/>
                </a:solidFill>
                <a:latin typeface="Comic Sans MS"/>
                <a:ea typeface="Comic Sans MS"/>
                <a:cs typeface="Comic Sans MS"/>
                <a:sym typeface="Comic Sans MS"/>
              </a:rPr>
              <a:t>filter()</a:t>
            </a:r>
            <a:endParaRPr sz="2400">
              <a:latin typeface="Comic Sans MS"/>
              <a:ea typeface="Comic Sans MS"/>
              <a:cs typeface="Comic Sans MS"/>
              <a:sym typeface="Comic Sans MS"/>
            </a:endParaRPr>
          </a:p>
          <a:p>
            <a:pPr indent="0" lvl="0" marL="0" marR="0" rtl="0" algn="ctr">
              <a:spcBef>
                <a:spcPts val="0"/>
              </a:spcBef>
              <a:spcAft>
                <a:spcPts val="0"/>
              </a:spcAft>
              <a:buNone/>
            </a:pPr>
            <a:r>
              <a:rPr b="1" i="0" lang="en-US" sz="2400" u="none" cap="none" strike="noStrike">
                <a:solidFill>
                  <a:srgbClr val="93E3A8"/>
                </a:solidFill>
                <a:latin typeface="Comic Sans MS"/>
                <a:ea typeface="Comic Sans MS"/>
                <a:cs typeface="Comic Sans MS"/>
                <a:sym typeface="Comic Sans MS"/>
              </a:rPr>
              <a:t>find()</a:t>
            </a:r>
            <a:endParaRPr sz="2400">
              <a:latin typeface="Comic Sans MS"/>
              <a:ea typeface="Comic Sans MS"/>
              <a:cs typeface="Comic Sans MS"/>
              <a:sym typeface="Comic Sans MS"/>
            </a:endParaRPr>
          </a:p>
          <a:p>
            <a:pPr indent="0" lvl="0" marL="0" marR="0" rtl="0" algn="ctr">
              <a:spcBef>
                <a:spcPts val="0"/>
              </a:spcBef>
              <a:spcAft>
                <a:spcPts val="0"/>
              </a:spcAft>
              <a:buNone/>
            </a:pPr>
            <a:r>
              <a:rPr b="1" i="0" lang="en-US" sz="2400" u="none" cap="none" strike="noStrike">
                <a:solidFill>
                  <a:srgbClr val="93E3A8"/>
                </a:solidFill>
                <a:latin typeface="Comic Sans MS"/>
                <a:ea typeface="Comic Sans MS"/>
                <a:cs typeface="Comic Sans MS"/>
                <a:sym typeface="Comic Sans MS"/>
              </a:rPr>
              <a:t>reduce()</a:t>
            </a:r>
            <a:endParaRPr sz="2400">
              <a:latin typeface="Comic Sans MS"/>
              <a:ea typeface="Comic Sans MS"/>
              <a:cs typeface="Comic Sans MS"/>
              <a:sym typeface="Comic Sans MS"/>
            </a:endParaRPr>
          </a:p>
          <a:p>
            <a:pPr indent="0" lvl="0" marL="0" marR="0" rtl="0" algn="ctr">
              <a:spcBef>
                <a:spcPts val="0"/>
              </a:spcBef>
              <a:spcAft>
                <a:spcPts val="0"/>
              </a:spcAft>
              <a:buNone/>
            </a:pPr>
            <a:r>
              <a:rPr b="1" i="0" lang="en-US" sz="2400" u="none" cap="none" strike="noStrike">
                <a:solidFill>
                  <a:srgbClr val="93E3A8"/>
                </a:solidFill>
                <a:latin typeface="Comic Sans MS"/>
                <a:ea typeface="Comic Sans MS"/>
                <a:cs typeface="Comic Sans MS"/>
                <a:sym typeface="Comic Sans MS"/>
              </a:rPr>
              <a:t>Class</a:t>
            </a:r>
            <a:endParaRPr sz="2400">
              <a:latin typeface="Comic Sans MS"/>
              <a:ea typeface="Comic Sans MS"/>
              <a:cs typeface="Comic Sans MS"/>
              <a:sym typeface="Comic Sans MS"/>
            </a:endParaRPr>
          </a:p>
          <a:p>
            <a:pPr indent="0" lvl="0" marL="0" marR="0" rtl="0" algn="ctr">
              <a:spcBef>
                <a:spcPts val="0"/>
              </a:spcBef>
              <a:spcAft>
                <a:spcPts val="0"/>
              </a:spcAft>
              <a:buNone/>
            </a:pPr>
            <a:r>
              <a:rPr b="1" i="0" lang="en-US" sz="2400" u="none" cap="none" strike="noStrike">
                <a:solidFill>
                  <a:srgbClr val="93E3A8"/>
                </a:solidFill>
                <a:latin typeface="Comic Sans MS"/>
                <a:ea typeface="Comic Sans MS"/>
                <a:cs typeface="Comic Sans MS"/>
                <a:sym typeface="Comic Sans MS"/>
              </a:rPr>
              <a:t>Object</a:t>
            </a:r>
            <a:endParaRPr sz="2400">
              <a:latin typeface="Comic Sans MS"/>
              <a:ea typeface="Comic Sans MS"/>
              <a:cs typeface="Comic Sans MS"/>
              <a:sym typeface="Comic Sans MS"/>
            </a:endParaRPr>
          </a:p>
          <a:p>
            <a:pPr indent="0" lvl="0" marL="0" marR="0" rtl="0" algn="ctr">
              <a:spcBef>
                <a:spcPts val="0"/>
              </a:spcBef>
              <a:spcAft>
                <a:spcPts val="0"/>
              </a:spcAft>
              <a:buNone/>
            </a:pPr>
            <a:r>
              <a:rPr b="1" i="0" lang="en-US" sz="2400" u="none" cap="none" strike="noStrike">
                <a:solidFill>
                  <a:srgbClr val="93E3A8"/>
                </a:solidFill>
                <a:latin typeface="Comic Sans MS"/>
                <a:ea typeface="Comic Sans MS"/>
                <a:cs typeface="Comic Sans MS"/>
                <a:sym typeface="Comic Sans MS"/>
              </a:rPr>
              <a:t>Inheritance</a:t>
            </a:r>
            <a:endParaRPr sz="2400">
              <a:latin typeface="Comic Sans MS"/>
              <a:ea typeface="Comic Sans MS"/>
              <a:cs typeface="Comic Sans MS"/>
              <a:sym typeface="Comic Sans MS"/>
            </a:endParaRPr>
          </a:p>
          <a:p>
            <a:pPr indent="0" lvl="0" marL="0" marR="0" rtl="0" algn="ctr">
              <a:spcBef>
                <a:spcPts val="0"/>
              </a:spcBef>
              <a:spcAft>
                <a:spcPts val="0"/>
              </a:spcAft>
              <a:buNone/>
            </a:pPr>
            <a:r>
              <a:rPr b="1" i="0" lang="en-US" sz="2400" u="none" cap="none" strike="noStrike">
                <a:solidFill>
                  <a:srgbClr val="93E3A8"/>
                </a:solidFill>
                <a:latin typeface="Comic Sans MS"/>
                <a:ea typeface="Comic Sans MS"/>
                <a:cs typeface="Comic Sans MS"/>
                <a:sym typeface="Comic Sans MS"/>
              </a:rPr>
              <a:t>Prototypical inheritance</a:t>
            </a:r>
            <a:endParaRPr b="1" i="0" sz="2400" u="none" cap="none" strike="noStrike">
              <a:solidFill>
                <a:srgbClr val="93E3A8"/>
              </a:solidFill>
              <a:latin typeface="Comic Sans MS"/>
              <a:ea typeface="Comic Sans MS"/>
              <a:cs typeface="Comic Sans MS"/>
              <a:sym typeface="Comic Sans MS"/>
            </a:endParaRPr>
          </a:p>
        </p:txBody>
      </p:sp>
      <p:pic>
        <p:nvPicPr>
          <p:cNvPr id="87" name="Google Shape;87;p1"/>
          <p:cNvPicPr preferRelativeResize="0"/>
          <p:nvPr/>
        </p:nvPicPr>
        <p:blipFill rotWithShape="1">
          <a:blip r:embed="rId4">
            <a:alphaModFix/>
          </a:blip>
          <a:srcRect b="0" l="0" r="3577" t="2524"/>
          <a:stretch/>
        </p:blipFill>
        <p:spPr>
          <a:xfrm>
            <a:off x="8274700" y="117375"/>
            <a:ext cx="3777299" cy="4527276"/>
          </a:xfrm>
          <a:prstGeom prst="rect">
            <a:avLst/>
          </a:prstGeom>
          <a:noFill/>
          <a:ln>
            <a:noFill/>
          </a:ln>
        </p:spPr>
      </p:pic>
      <p:pic>
        <p:nvPicPr>
          <p:cNvPr id="88" name="Google Shape;88;p1"/>
          <p:cNvPicPr preferRelativeResize="0"/>
          <p:nvPr/>
        </p:nvPicPr>
        <p:blipFill>
          <a:blip r:embed="rId5">
            <a:alphaModFix/>
          </a:blip>
          <a:stretch>
            <a:fillRect/>
          </a:stretch>
        </p:blipFill>
        <p:spPr>
          <a:xfrm>
            <a:off x="-3" y="3403850"/>
            <a:ext cx="3012201" cy="3541325"/>
          </a:xfrm>
          <a:prstGeom prst="rect">
            <a:avLst/>
          </a:prstGeom>
          <a:noFill/>
          <a:ln>
            <a:noFill/>
          </a:ln>
        </p:spPr>
      </p:pic>
      <p:pic>
        <p:nvPicPr>
          <p:cNvPr id="89" name="Google Shape;89;p1"/>
          <p:cNvPicPr preferRelativeResize="0"/>
          <p:nvPr/>
        </p:nvPicPr>
        <p:blipFill>
          <a:blip r:embed="rId4">
            <a:alphaModFix/>
          </a:blip>
          <a:stretch>
            <a:fillRect/>
          </a:stretch>
        </p:blipFill>
        <p:spPr>
          <a:xfrm>
            <a:off x="8103279" y="-152400"/>
            <a:ext cx="4174845" cy="4949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1"/>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sp>
        <p:nvSpPr>
          <p:cNvPr id="174" name="Google Shape;174;p11"/>
          <p:cNvSpPr/>
          <p:nvPr/>
        </p:nvSpPr>
        <p:spPr>
          <a:xfrm>
            <a:off x="4503149" y="83125"/>
            <a:ext cx="3185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u="sng">
                <a:solidFill>
                  <a:srgbClr val="13E8E2"/>
                </a:solidFill>
                <a:latin typeface="Comic Sans MS"/>
                <a:ea typeface="Comic Sans MS"/>
                <a:cs typeface="Comic Sans MS"/>
                <a:sym typeface="Comic Sans MS"/>
              </a:rPr>
              <a:t>array.filter()</a:t>
            </a:r>
            <a:endParaRPr b="1" sz="3000" u="sng">
              <a:solidFill>
                <a:srgbClr val="13E8E2"/>
              </a:solidFill>
              <a:latin typeface="Comic Sans MS"/>
              <a:ea typeface="Comic Sans MS"/>
              <a:cs typeface="Comic Sans MS"/>
              <a:sym typeface="Comic Sans MS"/>
            </a:endParaRPr>
          </a:p>
        </p:txBody>
      </p:sp>
      <p:pic>
        <p:nvPicPr>
          <p:cNvPr id="175" name="Google Shape;175;p11" title="sL11.mp4">
            <a:hlinkClick r:id="rId4"/>
          </p:cNvPr>
          <p:cNvPicPr preferRelativeResize="0"/>
          <p:nvPr/>
        </p:nvPicPr>
        <p:blipFill>
          <a:blip r:embed="rId5">
            <a:alphaModFix/>
          </a:blip>
          <a:stretch>
            <a:fillRect/>
          </a:stretch>
        </p:blipFill>
        <p:spPr>
          <a:xfrm>
            <a:off x="2032799" y="790875"/>
            <a:ext cx="7950550" cy="596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12"/>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sp>
        <p:nvSpPr>
          <p:cNvPr id="181" name="Google Shape;181;p12"/>
          <p:cNvSpPr/>
          <p:nvPr/>
        </p:nvSpPr>
        <p:spPr>
          <a:xfrm>
            <a:off x="4812325" y="146600"/>
            <a:ext cx="271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u="sng">
                <a:solidFill>
                  <a:srgbClr val="13E8E2"/>
                </a:solidFill>
                <a:latin typeface="Comic Sans MS"/>
                <a:ea typeface="Comic Sans MS"/>
                <a:cs typeface="Comic Sans MS"/>
                <a:sym typeface="Comic Sans MS"/>
              </a:rPr>
              <a:t>array.filter()</a:t>
            </a:r>
            <a:endParaRPr b="1" sz="3000" u="sng">
              <a:solidFill>
                <a:srgbClr val="13E8E2"/>
              </a:solidFill>
              <a:latin typeface="Comic Sans MS"/>
              <a:ea typeface="Comic Sans MS"/>
              <a:cs typeface="Comic Sans MS"/>
              <a:sym typeface="Comic Sans MS"/>
            </a:endParaRPr>
          </a:p>
        </p:txBody>
      </p:sp>
      <p:pic>
        <p:nvPicPr>
          <p:cNvPr id="182" name="Google Shape;182;p12" title="sl 14.mp4">
            <a:hlinkClick r:id="rId4"/>
          </p:cNvPr>
          <p:cNvPicPr preferRelativeResize="0"/>
          <p:nvPr/>
        </p:nvPicPr>
        <p:blipFill>
          <a:blip r:embed="rId5">
            <a:alphaModFix/>
          </a:blip>
          <a:stretch>
            <a:fillRect/>
          </a:stretch>
        </p:blipFill>
        <p:spPr>
          <a:xfrm>
            <a:off x="2313263" y="852850"/>
            <a:ext cx="7714325" cy="578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13"/>
          <p:cNvPicPr preferRelativeResize="0"/>
          <p:nvPr/>
        </p:nvPicPr>
        <p:blipFill rotWithShape="1">
          <a:blip r:embed="rId3">
            <a:alphaModFix/>
          </a:blip>
          <a:srcRect b="0" l="0" r="0" t="0"/>
          <a:stretch/>
        </p:blipFill>
        <p:spPr>
          <a:xfrm>
            <a:off x="2842838" y="1697623"/>
            <a:ext cx="6506325" cy="3637650"/>
          </a:xfrm>
          <a:prstGeom prst="rect">
            <a:avLst/>
          </a:prstGeom>
          <a:noFill/>
          <a:ln>
            <a:noFill/>
          </a:ln>
        </p:spPr>
      </p:pic>
      <p:pic>
        <p:nvPicPr>
          <p:cNvPr id="188" name="Google Shape;188;p13"/>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
        <p:nvSpPr>
          <p:cNvPr id="189" name="Google Shape;189;p13"/>
          <p:cNvSpPr/>
          <p:nvPr/>
        </p:nvSpPr>
        <p:spPr>
          <a:xfrm>
            <a:off x="3823950" y="213650"/>
            <a:ext cx="4544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u="sng">
                <a:solidFill>
                  <a:srgbClr val="F48629"/>
                </a:solidFill>
                <a:latin typeface="Comic Sans MS"/>
                <a:ea typeface="Comic Sans MS"/>
                <a:cs typeface="Comic Sans MS"/>
                <a:sym typeface="Comic Sans MS"/>
              </a:rPr>
              <a:t>What a</a:t>
            </a:r>
            <a:r>
              <a:rPr b="1" lang="en-US" sz="3000" u="sng">
                <a:solidFill>
                  <a:srgbClr val="F48629"/>
                </a:solidFill>
                <a:latin typeface="Comic Sans MS"/>
                <a:ea typeface="Comic Sans MS"/>
                <a:cs typeface="Comic Sans MS"/>
                <a:sym typeface="Comic Sans MS"/>
              </a:rPr>
              <a:t>re you finding?</a:t>
            </a:r>
            <a:endParaRPr b="1" sz="3000" u="sng">
              <a:solidFill>
                <a:srgbClr val="F48629"/>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14"/>
          <p:cNvPicPr preferRelativeResize="0"/>
          <p:nvPr/>
        </p:nvPicPr>
        <p:blipFill rotWithShape="1">
          <a:blip r:embed="rId3">
            <a:alphaModFix/>
          </a:blip>
          <a:srcRect b="17260" l="17275" r="17210" t="16885"/>
          <a:stretch/>
        </p:blipFill>
        <p:spPr>
          <a:xfrm>
            <a:off x="9004275" y="0"/>
            <a:ext cx="1928275" cy="1938200"/>
          </a:xfrm>
          <a:prstGeom prst="rect">
            <a:avLst/>
          </a:prstGeom>
          <a:noFill/>
          <a:ln>
            <a:noFill/>
          </a:ln>
        </p:spPr>
      </p:pic>
      <p:grpSp>
        <p:nvGrpSpPr>
          <p:cNvPr id="195" name="Google Shape;195;p14"/>
          <p:cNvGrpSpPr/>
          <p:nvPr/>
        </p:nvGrpSpPr>
        <p:grpSpPr>
          <a:xfrm>
            <a:off x="2159000" y="1543050"/>
            <a:ext cx="7620000" cy="4000500"/>
            <a:chOff x="1981200" y="1492250"/>
            <a:chExt cx="7620000" cy="4000500"/>
          </a:xfrm>
        </p:grpSpPr>
        <p:pic>
          <p:nvPicPr>
            <p:cNvPr id="196" name="Google Shape;196;p14"/>
            <p:cNvPicPr preferRelativeResize="0"/>
            <p:nvPr/>
          </p:nvPicPr>
          <p:blipFill rotWithShape="1">
            <a:blip r:embed="rId4">
              <a:alphaModFix/>
            </a:blip>
            <a:srcRect b="0" l="0" r="0" t="0"/>
            <a:stretch/>
          </p:blipFill>
          <p:spPr>
            <a:xfrm>
              <a:off x="1981200" y="1492250"/>
              <a:ext cx="7620000" cy="4000500"/>
            </a:xfrm>
            <a:prstGeom prst="rect">
              <a:avLst/>
            </a:prstGeom>
            <a:noFill/>
            <a:ln>
              <a:noFill/>
            </a:ln>
          </p:spPr>
        </p:pic>
        <p:sp>
          <p:nvSpPr>
            <p:cNvPr id="197" name="Google Shape;197;p14"/>
            <p:cNvSpPr/>
            <p:nvPr/>
          </p:nvSpPr>
          <p:spPr>
            <a:xfrm>
              <a:off x="7099300" y="4978400"/>
              <a:ext cx="1993900" cy="457200"/>
            </a:xfrm>
            <a:prstGeom prst="rect">
              <a:avLst/>
            </a:prstGeom>
            <a:solidFill>
              <a:srgbClr val="0A234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98" name="Google Shape;198;p14"/>
          <p:cNvPicPr preferRelativeResize="0"/>
          <p:nvPr/>
        </p:nvPicPr>
        <p:blipFill rotWithShape="1">
          <a:blip r:embed="rId5">
            <a:alphaModFix/>
          </a:blip>
          <a:srcRect b="11795" l="14995" r="16196" t="11596"/>
          <a:stretch/>
        </p:blipFill>
        <p:spPr>
          <a:xfrm>
            <a:off x="0" y="6488668"/>
            <a:ext cx="330201" cy="367637"/>
          </a:xfrm>
          <a:prstGeom prst="rect">
            <a:avLst/>
          </a:prstGeom>
          <a:noFill/>
          <a:ln>
            <a:noFill/>
          </a:ln>
        </p:spPr>
      </p:pic>
      <p:sp>
        <p:nvSpPr>
          <p:cNvPr id="199" name="Google Shape;199;p14"/>
          <p:cNvSpPr/>
          <p:nvPr/>
        </p:nvSpPr>
        <p:spPr>
          <a:xfrm>
            <a:off x="4661450" y="392100"/>
            <a:ext cx="3169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u="sng">
                <a:solidFill>
                  <a:srgbClr val="F48629"/>
                </a:solidFill>
                <a:latin typeface="Comic Sans MS"/>
                <a:ea typeface="Comic Sans MS"/>
                <a:cs typeface="Comic Sans MS"/>
                <a:sym typeface="Comic Sans MS"/>
              </a:rPr>
              <a:t>array.find()</a:t>
            </a:r>
            <a:endParaRPr b="1" sz="3000" u="sng">
              <a:solidFill>
                <a:srgbClr val="F48629"/>
              </a:solidFill>
              <a:latin typeface="Comic Sans MS"/>
              <a:ea typeface="Comic Sans MS"/>
              <a:cs typeface="Comic Sans MS"/>
              <a:sym typeface="Comic Sans MS"/>
            </a:endParaRPr>
          </a:p>
        </p:txBody>
      </p:sp>
      <p:pic>
        <p:nvPicPr>
          <p:cNvPr id="200" name="Google Shape;200;p14"/>
          <p:cNvPicPr preferRelativeResize="0"/>
          <p:nvPr/>
        </p:nvPicPr>
        <p:blipFill rotWithShape="1">
          <a:blip r:embed="rId4">
            <a:alphaModFix/>
          </a:blip>
          <a:srcRect b="21250" l="52605" r="31550" t="58211"/>
          <a:stretch/>
        </p:blipFill>
        <p:spPr>
          <a:xfrm>
            <a:off x="5080725" y="3929000"/>
            <a:ext cx="1207276" cy="821625"/>
          </a:xfrm>
          <a:prstGeom prst="rect">
            <a:avLst/>
          </a:prstGeom>
          <a:noFill/>
          <a:ln>
            <a:noFill/>
          </a:ln>
        </p:spPr>
      </p:pic>
      <p:pic>
        <p:nvPicPr>
          <p:cNvPr id="201" name="Google Shape;201;p14"/>
          <p:cNvPicPr preferRelativeResize="0"/>
          <p:nvPr/>
        </p:nvPicPr>
        <p:blipFill rotWithShape="1">
          <a:blip r:embed="rId4">
            <a:alphaModFix/>
          </a:blip>
          <a:srcRect b="21250" l="42062" r="49814" t="58211"/>
          <a:stretch/>
        </p:blipFill>
        <p:spPr>
          <a:xfrm>
            <a:off x="5518050" y="3929000"/>
            <a:ext cx="618950" cy="821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15"/>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sp>
        <p:nvSpPr>
          <p:cNvPr id="207" name="Google Shape;207;p15"/>
          <p:cNvSpPr/>
          <p:nvPr/>
        </p:nvSpPr>
        <p:spPr>
          <a:xfrm>
            <a:off x="4996774" y="308250"/>
            <a:ext cx="2499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u="sng">
                <a:solidFill>
                  <a:srgbClr val="F48629"/>
                </a:solidFill>
                <a:latin typeface="Comic Sans MS"/>
                <a:ea typeface="Comic Sans MS"/>
                <a:cs typeface="Comic Sans MS"/>
                <a:sym typeface="Comic Sans MS"/>
              </a:rPr>
              <a:t>array.find()</a:t>
            </a:r>
            <a:endParaRPr b="1" sz="3000" u="sng">
              <a:solidFill>
                <a:srgbClr val="F48629"/>
              </a:solidFill>
              <a:latin typeface="Comic Sans MS"/>
              <a:ea typeface="Comic Sans MS"/>
              <a:cs typeface="Comic Sans MS"/>
              <a:sym typeface="Comic Sans MS"/>
            </a:endParaRPr>
          </a:p>
        </p:txBody>
      </p:sp>
      <p:pic>
        <p:nvPicPr>
          <p:cNvPr id="208" name="Google Shape;208;p15" title="Sl 15.mp4">
            <a:hlinkClick r:id="rId4"/>
          </p:cNvPr>
          <p:cNvPicPr preferRelativeResize="0"/>
          <p:nvPr/>
        </p:nvPicPr>
        <p:blipFill>
          <a:blip r:embed="rId5">
            <a:alphaModFix/>
          </a:blip>
          <a:stretch>
            <a:fillRect/>
          </a:stretch>
        </p:blipFill>
        <p:spPr>
          <a:xfrm>
            <a:off x="2716549" y="1090525"/>
            <a:ext cx="6954350" cy="5215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17"/>
          <p:cNvPicPr preferRelativeResize="0"/>
          <p:nvPr/>
        </p:nvPicPr>
        <p:blipFill rotWithShape="1">
          <a:blip r:embed="rId3">
            <a:alphaModFix/>
          </a:blip>
          <a:srcRect b="0" l="0" r="0" t="0"/>
          <a:stretch/>
        </p:blipFill>
        <p:spPr>
          <a:xfrm>
            <a:off x="2157412" y="1395486"/>
            <a:ext cx="7913688" cy="3773414"/>
          </a:xfrm>
          <a:prstGeom prst="rect">
            <a:avLst/>
          </a:prstGeom>
          <a:noFill/>
          <a:ln>
            <a:noFill/>
          </a:ln>
        </p:spPr>
      </p:pic>
      <p:sp>
        <p:nvSpPr>
          <p:cNvPr id="214" name="Google Shape;214;p17"/>
          <p:cNvSpPr/>
          <p:nvPr/>
        </p:nvSpPr>
        <p:spPr>
          <a:xfrm>
            <a:off x="10274300" y="6488668"/>
            <a:ext cx="2095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Ref: freecodecamp</a:t>
            </a:r>
            <a:endParaRPr sz="1800">
              <a:solidFill>
                <a:schemeClr val="dk1"/>
              </a:solidFill>
              <a:latin typeface="Calibri"/>
              <a:ea typeface="Calibri"/>
              <a:cs typeface="Calibri"/>
              <a:sym typeface="Calibri"/>
            </a:endParaRPr>
          </a:p>
        </p:txBody>
      </p:sp>
      <p:pic>
        <p:nvPicPr>
          <p:cNvPr id="215" name="Google Shape;215;p17"/>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
        <p:nvSpPr>
          <p:cNvPr id="216" name="Google Shape;216;p17"/>
          <p:cNvSpPr/>
          <p:nvPr/>
        </p:nvSpPr>
        <p:spPr>
          <a:xfrm>
            <a:off x="4812325" y="308250"/>
            <a:ext cx="2967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u="sng">
                <a:solidFill>
                  <a:srgbClr val="F82187"/>
                </a:solidFill>
                <a:latin typeface="Comic Sans MS"/>
                <a:ea typeface="Comic Sans MS"/>
                <a:cs typeface="Comic Sans MS"/>
                <a:sym typeface="Comic Sans MS"/>
              </a:rPr>
              <a:t>array.reduce()</a:t>
            </a:r>
            <a:endParaRPr b="1" sz="3000" u="sng">
              <a:solidFill>
                <a:srgbClr val="F82187"/>
              </a:solidFill>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grpSp>
        <p:nvGrpSpPr>
          <p:cNvPr id="221" name="Google Shape;221;p20"/>
          <p:cNvGrpSpPr/>
          <p:nvPr/>
        </p:nvGrpSpPr>
        <p:grpSpPr>
          <a:xfrm>
            <a:off x="993818" y="973138"/>
            <a:ext cx="7327900" cy="2287587"/>
            <a:chOff x="1333500" y="1217613"/>
            <a:chExt cx="5638800" cy="1577181"/>
          </a:xfrm>
        </p:grpSpPr>
        <p:pic>
          <p:nvPicPr>
            <p:cNvPr id="222" name="Google Shape;222;p20"/>
            <p:cNvPicPr preferRelativeResize="0"/>
            <p:nvPr/>
          </p:nvPicPr>
          <p:blipFill rotWithShape="1">
            <a:blip r:embed="rId3">
              <a:alphaModFix/>
            </a:blip>
            <a:srcRect b="56319" l="0" r="0" t="0"/>
            <a:stretch/>
          </p:blipFill>
          <p:spPr>
            <a:xfrm>
              <a:off x="1333500" y="1217613"/>
              <a:ext cx="5638800" cy="877888"/>
            </a:xfrm>
            <a:prstGeom prst="rect">
              <a:avLst/>
            </a:prstGeom>
            <a:noFill/>
            <a:ln>
              <a:noFill/>
            </a:ln>
          </p:spPr>
        </p:pic>
        <p:grpSp>
          <p:nvGrpSpPr>
            <p:cNvPr id="223" name="Google Shape;223;p20"/>
            <p:cNvGrpSpPr/>
            <p:nvPr/>
          </p:nvGrpSpPr>
          <p:grpSpPr>
            <a:xfrm>
              <a:off x="1333500" y="2095501"/>
              <a:ext cx="5638800" cy="699293"/>
              <a:chOff x="1333500" y="2286000"/>
              <a:chExt cx="5638800" cy="699293"/>
            </a:xfrm>
          </p:grpSpPr>
          <p:pic>
            <p:nvPicPr>
              <p:cNvPr id="224" name="Google Shape;224;p20"/>
              <p:cNvPicPr preferRelativeResize="0"/>
              <p:nvPr/>
            </p:nvPicPr>
            <p:blipFill rotWithShape="1">
              <a:blip r:embed="rId3">
                <a:alphaModFix/>
              </a:blip>
              <a:srcRect b="0" l="0" r="0" t="65798"/>
              <a:stretch/>
            </p:blipFill>
            <p:spPr>
              <a:xfrm>
                <a:off x="1333500" y="2286000"/>
                <a:ext cx="5638800" cy="687387"/>
              </a:xfrm>
              <a:prstGeom prst="rect">
                <a:avLst/>
              </a:prstGeom>
              <a:noFill/>
              <a:ln>
                <a:noFill/>
              </a:ln>
            </p:spPr>
          </p:pic>
          <p:sp>
            <p:nvSpPr>
              <p:cNvPr id="225" name="Google Shape;225;p20"/>
              <p:cNvSpPr/>
              <p:nvPr/>
            </p:nvSpPr>
            <p:spPr>
              <a:xfrm>
                <a:off x="1524000" y="2629693"/>
                <a:ext cx="5257800" cy="355600"/>
              </a:xfrm>
              <a:prstGeom prst="rect">
                <a:avLst/>
              </a:prstGeom>
              <a:solidFill>
                <a:srgbClr val="ECF5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rgbClr val="5CB0B5"/>
                    </a:solidFill>
                    <a:latin typeface="Calibri"/>
                    <a:ea typeface="Calibri"/>
                    <a:cs typeface="Calibri"/>
                    <a:sym typeface="Calibri"/>
                  </a:rPr>
                  <a:t>0 </a:t>
                </a:r>
                <a:r>
                  <a:rPr lang="en-US" sz="1400">
                    <a:solidFill>
                      <a:srgbClr val="575B92"/>
                    </a:solidFill>
                    <a:latin typeface="Calibri"/>
                    <a:ea typeface="Calibri"/>
                    <a:cs typeface="Calibri"/>
                    <a:sym typeface="Calibri"/>
                  </a:rPr>
                  <a:t>);</a:t>
                </a:r>
                <a:endParaRPr sz="1400">
                  <a:solidFill>
                    <a:srgbClr val="575B92"/>
                  </a:solidFill>
                  <a:latin typeface="Calibri"/>
                  <a:ea typeface="Calibri"/>
                  <a:cs typeface="Calibri"/>
                  <a:sym typeface="Calibri"/>
                </a:endParaRPr>
              </a:p>
            </p:txBody>
          </p:sp>
        </p:grpSp>
      </p:grpSp>
      <p:pic>
        <p:nvPicPr>
          <p:cNvPr id="226" name="Google Shape;226;p20"/>
          <p:cNvPicPr preferRelativeResize="0"/>
          <p:nvPr/>
        </p:nvPicPr>
        <p:blipFill rotWithShape="1">
          <a:blip r:embed="rId4">
            <a:alphaModFix/>
          </a:blip>
          <a:srcRect b="0" l="0" r="0" t="0"/>
          <a:stretch/>
        </p:blipFill>
        <p:spPr>
          <a:xfrm>
            <a:off x="6122122" y="2701929"/>
            <a:ext cx="5021183" cy="3786739"/>
          </a:xfrm>
          <a:prstGeom prst="rect">
            <a:avLst/>
          </a:prstGeom>
          <a:noFill/>
          <a:ln>
            <a:noFill/>
          </a:ln>
        </p:spPr>
      </p:pic>
      <p:pic>
        <p:nvPicPr>
          <p:cNvPr id="227" name="Google Shape;227;p20"/>
          <p:cNvPicPr preferRelativeResize="0"/>
          <p:nvPr/>
        </p:nvPicPr>
        <p:blipFill rotWithShape="1">
          <a:blip r:embed="rId5">
            <a:alphaModFix/>
          </a:blip>
          <a:srcRect b="11795" l="14995" r="16196" t="11596"/>
          <a:stretch/>
        </p:blipFill>
        <p:spPr>
          <a:xfrm>
            <a:off x="0" y="6488668"/>
            <a:ext cx="330201" cy="367637"/>
          </a:xfrm>
          <a:prstGeom prst="rect">
            <a:avLst/>
          </a:prstGeom>
          <a:noFill/>
          <a:ln>
            <a:noFill/>
          </a:ln>
        </p:spPr>
      </p:pic>
      <p:sp>
        <p:nvSpPr>
          <p:cNvPr id="228" name="Google Shape;228;p20"/>
          <p:cNvSpPr/>
          <p:nvPr/>
        </p:nvSpPr>
        <p:spPr>
          <a:xfrm>
            <a:off x="4812325" y="308250"/>
            <a:ext cx="2967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u="sng">
                <a:solidFill>
                  <a:srgbClr val="F82187"/>
                </a:solidFill>
                <a:latin typeface="Comic Sans MS"/>
                <a:ea typeface="Comic Sans MS"/>
                <a:cs typeface="Comic Sans MS"/>
                <a:sym typeface="Comic Sans MS"/>
              </a:rPr>
              <a:t>array.reduce()</a:t>
            </a:r>
            <a:endParaRPr b="1" sz="3000" u="sng">
              <a:solidFill>
                <a:srgbClr val="F82187"/>
              </a:solidFill>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p:nvPr/>
        </p:nvSpPr>
        <p:spPr>
          <a:xfrm>
            <a:off x="4812325" y="308250"/>
            <a:ext cx="2967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u="sng">
                <a:solidFill>
                  <a:srgbClr val="F82187"/>
                </a:solidFill>
                <a:latin typeface="Comic Sans MS"/>
                <a:ea typeface="Comic Sans MS"/>
                <a:cs typeface="Comic Sans MS"/>
                <a:sym typeface="Comic Sans MS"/>
              </a:rPr>
              <a:t>array.reduce()</a:t>
            </a:r>
            <a:endParaRPr b="1" sz="3000" u="sng">
              <a:solidFill>
                <a:srgbClr val="F82187"/>
              </a:solidFill>
              <a:latin typeface="Comic Sans MS"/>
              <a:ea typeface="Comic Sans MS"/>
              <a:cs typeface="Comic Sans MS"/>
              <a:sym typeface="Comic Sans MS"/>
            </a:endParaRPr>
          </a:p>
        </p:txBody>
      </p:sp>
      <p:pic>
        <p:nvPicPr>
          <p:cNvPr id="234" name="Google Shape;234;p21"/>
          <p:cNvPicPr preferRelativeResize="0"/>
          <p:nvPr/>
        </p:nvPicPr>
        <p:blipFill rotWithShape="1">
          <a:blip r:embed="rId3">
            <a:alphaModFix/>
          </a:blip>
          <a:srcRect b="11790" l="14993" r="16197" t="11598"/>
          <a:stretch/>
        </p:blipFill>
        <p:spPr>
          <a:xfrm>
            <a:off x="0" y="6488668"/>
            <a:ext cx="330201" cy="367637"/>
          </a:xfrm>
          <a:prstGeom prst="rect">
            <a:avLst/>
          </a:prstGeom>
          <a:noFill/>
          <a:ln>
            <a:noFill/>
          </a:ln>
        </p:spPr>
      </p:pic>
      <p:pic>
        <p:nvPicPr>
          <p:cNvPr id="235" name="Google Shape;235;p21" title="array-reduce.mp4">
            <a:hlinkClick r:id="rId4"/>
          </p:cNvPr>
          <p:cNvPicPr preferRelativeResize="0"/>
          <p:nvPr/>
        </p:nvPicPr>
        <p:blipFill>
          <a:blip r:embed="rId5">
            <a:alphaModFix/>
          </a:blip>
          <a:stretch>
            <a:fillRect/>
          </a:stretch>
        </p:blipFill>
        <p:spPr>
          <a:xfrm>
            <a:off x="2693399" y="953975"/>
            <a:ext cx="7476275" cy="560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3"/>
          <p:cNvPicPr preferRelativeResize="0"/>
          <p:nvPr/>
        </p:nvPicPr>
        <p:blipFill rotWithShape="1">
          <a:blip r:embed="rId3">
            <a:alphaModFix/>
          </a:blip>
          <a:srcRect b="0" l="0" r="0" t="0"/>
          <a:stretch/>
        </p:blipFill>
        <p:spPr>
          <a:xfrm>
            <a:off x="914400" y="796925"/>
            <a:ext cx="4572000" cy="2571750"/>
          </a:xfrm>
          <a:prstGeom prst="rect">
            <a:avLst/>
          </a:prstGeom>
          <a:noFill/>
          <a:ln>
            <a:noFill/>
          </a:ln>
        </p:spPr>
      </p:pic>
      <p:pic>
        <p:nvPicPr>
          <p:cNvPr id="241" name="Google Shape;241;p23"/>
          <p:cNvPicPr preferRelativeResize="0"/>
          <p:nvPr/>
        </p:nvPicPr>
        <p:blipFill rotWithShape="1">
          <a:blip r:embed="rId4">
            <a:alphaModFix/>
          </a:blip>
          <a:srcRect b="0" l="0" r="0" t="0"/>
          <a:stretch/>
        </p:blipFill>
        <p:spPr>
          <a:xfrm>
            <a:off x="6565900" y="3731826"/>
            <a:ext cx="4572000" cy="2571750"/>
          </a:xfrm>
          <a:prstGeom prst="rect">
            <a:avLst/>
          </a:prstGeom>
          <a:noFill/>
          <a:ln>
            <a:noFill/>
          </a:ln>
        </p:spPr>
      </p:pic>
      <p:pic>
        <p:nvPicPr>
          <p:cNvPr id="242" name="Google Shape;242;p23"/>
          <p:cNvPicPr preferRelativeResize="0"/>
          <p:nvPr/>
        </p:nvPicPr>
        <p:blipFill rotWithShape="1">
          <a:blip r:embed="rId5">
            <a:alphaModFix/>
          </a:blip>
          <a:srcRect b="11795" l="14995" r="16196" t="11596"/>
          <a:stretch/>
        </p:blipFill>
        <p:spPr>
          <a:xfrm>
            <a:off x="0" y="6488668"/>
            <a:ext cx="330201" cy="367637"/>
          </a:xfrm>
          <a:prstGeom prst="rect">
            <a:avLst/>
          </a:prstGeom>
          <a:noFill/>
          <a:ln>
            <a:noFill/>
          </a:ln>
        </p:spPr>
      </p:pic>
      <p:pic>
        <p:nvPicPr>
          <p:cNvPr id="243" name="Google Shape;243;p23"/>
          <p:cNvPicPr preferRelativeResize="0"/>
          <p:nvPr/>
        </p:nvPicPr>
        <p:blipFill>
          <a:blip r:embed="rId6">
            <a:alphaModFix/>
          </a:blip>
          <a:stretch>
            <a:fillRect/>
          </a:stretch>
        </p:blipFill>
        <p:spPr>
          <a:xfrm>
            <a:off x="415400" y="3525200"/>
            <a:ext cx="4848677" cy="2727400"/>
          </a:xfrm>
          <a:prstGeom prst="rect">
            <a:avLst/>
          </a:prstGeom>
          <a:noFill/>
          <a:ln>
            <a:noFill/>
          </a:ln>
        </p:spPr>
      </p:pic>
      <p:pic>
        <p:nvPicPr>
          <p:cNvPr id="244" name="Google Shape;244;p23"/>
          <p:cNvPicPr preferRelativeResize="0"/>
          <p:nvPr/>
        </p:nvPicPr>
        <p:blipFill>
          <a:blip r:embed="rId7">
            <a:alphaModFix/>
          </a:blip>
          <a:stretch>
            <a:fillRect/>
          </a:stretch>
        </p:blipFill>
        <p:spPr>
          <a:xfrm>
            <a:off x="5677613" y="339300"/>
            <a:ext cx="5256374" cy="2956700"/>
          </a:xfrm>
          <a:prstGeom prst="rect">
            <a:avLst/>
          </a:prstGeom>
          <a:noFill/>
          <a:ln>
            <a:noFill/>
          </a:ln>
        </p:spPr>
      </p:pic>
      <p:sp>
        <p:nvSpPr>
          <p:cNvPr id="245" name="Google Shape;245;p23"/>
          <p:cNvSpPr/>
          <p:nvPr/>
        </p:nvSpPr>
        <p:spPr>
          <a:xfrm>
            <a:off x="2829825" y="5621300"/>
            <a:ext cx="432300" cy="275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txBox="1"/>
          <p:nvPr/>
        </p:nvSpPr>
        <p:spPr>
          <a:xfrm>
            <a:off x="2741475" y="5627650"/>
            <a:ext cx="609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00C6E7"/>
                </a:solidFill>
                <a:latin typeface="Calibri"/>
                <a:ea typeface="Calibri"/>
                <a:cs typeface="Calibri"/>
                <a:sym typeface="Calibri"/>
              </a:rPr>
              <a:t>Find</a:t>
            </a:r>
            <a:endParaRPr b="1" sz="1600">
              <a:solidFill>
                <a:srgbClr val="00C6E7"/>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4"/>
          <p:cNvPicPr preferRelativeResize="0"/>
          <p:nvPr/>
        </p:nvPicPr>
        <p:blipFill rotWithShape="1">
          <a:blip r:embed="rId3">
            <a:alphaModFix/>
          </a:blip>
          <a:srcRect b="53138" l="1815" r="51973" t="8826"/>
          <a:stretch/>
        </p:blipFill>
        <p:spPr>
          <a:xfrm>
            <a:off x="1054100" y="863600"/>
            <a:ext cx="4648200" cy="2298700"/>
          </a:xfrm>
          <a:prstGeom prst="rect">
            <a:avLst/>
          </a:prstGeom>
          <a:noFill/>
          <a:ln>
            <a:noFill/>
          </a:ln>
        </p:spPr>
      </p:pic>
      <p:pic>
        <p:nvPicPr>
          <p:cNvPr id="252" name="Google Shape;252;p24"/>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pic>
        <p:nvPicPr>
          <p:cNvPr id="253" name="Google Shape;253;p24"/>
          <p:cNvPicPr preferRelativeResize="0"/>
          <p:nvPr/>
        </p:nvPicPr>
        <p:blipFill rotWithShape="1">
          <a:blip r:embed="rId3">
            <a:alphaModFix/>
          </a:blip>
          <a:srcRect b="13630" l="47143" r="1721" t="49173"/>
          <a:stretch/>
        </p:blipFill>
        <p:spPr>
          <a:xfrm>
            <a:off x="6184900" y="3587750"/>
            <a:ext cx="5143500" cy="2247900"/>
          </a:xfrm>
          <a:prstGeom prst="rect">
            <a:avLst/>
          </a:prstGeom>
          <a:noFill/>
          <a:ln>
            <a:noFill/>
          </a:ln>
        </p:spPr>
      </p:pic>
      <p:pic>
        <p:nvPicPr>
          <p:cNvPr id="254" name="Google Shape;254;p24"/>
          <p:cNvPicPr preferRelativeResize="0"/>
          <p:nvPr/>
        </p:nvPicPr>
        <p:blipFill rotWithShape="1">
          <a:blip r:embed="rId3">
            <a:alphaModFix/>
          </a:blip>
          <a:srcRect b="52928" l="47648" r="1719" t="8825"/>
          <a:stretch/>
        </p:blipFill>
        <p:spPr>
          <a:xfrm>
            <a:off x="6235700" y="850900"/>
            <a:ext cx="5092700" cy="2311400"/>
          </a:xfrm>
          <a:prstGeom prst="rect">
            <a:avLst/>
          </a:prstGeom>
          <a:noFill/>
          <a:ln>
            <a:noFill/>
          </a:ln>
        </p:spPr>
      </p:pic>
      <p:pic>
        <p:nvPicPr>
          <p:cNvPr id="255" name="Google Shape;255;p24"/>
          <p:cNvPicPr preferRelativeResize="0"/>
          <p:nvPr/>
        </p:nvPicPr>
        <p:blipFill rotWithShape="1">
          <a:blip r:embed="rId3">
            <a:alphaModFix/>
          </a:blip>
          <a:srcRect b="13630" l="1815" r="51973" t="49173"/>
          <a:stretch/>
        </p:blipFill>
        <p:spPr>
          <a:xfrm>
            <a:off x="1054100" y="3587750"/>
            <a:ext cx="4648200" cy="2247900"/>
          </a:xfrm>
          <a:prstGeom prst="rect">
            <a:avLst/>
          </a:prstGeom>
          <a:noFill/>
          <a:ln>
            <a:noFill/>
          </a:ln>
        </p:spPr>
      </p:pic>
      <p:grpSp>
        <p:nvGrpSpPr>
          <p:cNvPr id="256" name="Google Shape;256;p24"/>
          <p:cNvGrpSpPr/>
          <p:nvPr/>
        </p:nvGrpSpPr>
        <p:grpSpPr>
          <a:xfrm>
            <a:off x="8853271" y="4552954"/>
            <a:ext cx="713368" cy="367625"/>
            <a:chOff x="8719200" y="5132175"/>
            <a:chExt cx="786600" cy="367625"/>
          </a:xfrm>
        </p:grpSpPr>
        <p:pic>
          <p:nvPicPr>
            <p:cNvPr id="257" name="Google Shape;257;p24"/>
            <p:cNvPicPr preferRelativeResize="0"/>
            <p:nvPr/>
          </p:nvPicPr>
          <p:blipFill rotWithShape="1">
            <a:blip r:embed="rId3">
              <a:alphaModFix/>
            </a:blip>
            <a:srcRect b="28648" l="72321" r="22344" t="65268"/>
            <a:stretch/>
          </p:blipFill>
          <p:spPr>
            <a:xfrm>
              <a:off x="8719200" y="5132175"/>
              <a:ext cx="536550" cy="367625"/>
            </a:xfrm>
            <a:prstGeom prst="rect">
              <a:avLst/>
            </a:prstGeom>
            <a:noFill/>
            <a:ln>
              <a:noFill/>
            </a:ln>
          </p:spPr>
        </p:pic>
        <p:pic>
          <p:nvPicPr>
            <p:cNvPr id="258" name="Google Shape;258;p24"/>
            <p:cNvPicPr preferRelativeResize="0"/>
            <p:nvPr/>
          </p:nvPicPr>
          <p:blipFill rotWithShape="1">
            <a:blip r:embed="rId3">
              <a:alphaModFix/>
            </a:blip>
            <a:srcRect b="28648" l="90810" r="5188" t="65268"/>
            <a:stretch/>
          </p:blipFill>
          <p:spPr>
            <a:xfrm>
              <a:off x="9103350" y="5132175"/>
              <a:ext cx="402450" cy="36762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500"/>
                                        <p:tgtEl>
                                          <p:spTgt spid="2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500"/>
                                        <p:tgtEl>
                                          <p:spTgt spid="25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500"/>
                                        <p:tgtEl>
                                          <p:spTgt spid="25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500"/>
                                        <p:tgtEl>
                                          <p:spTgt spid="25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g145f966633f_0_0" title="sl 2.mp4">
            <a:hlinkClick r:id="rId3"/>
          </p:cNvPr>
          <p:cNvPicPr preferRelativeResize="0"/>
          <p:nvPr/>
        </p:nvPicPr>
        <p:blipFill>
          <a:blip r:embed="rId4">
            <a:alphaModFix/>
          </a:blip>
          <a:stretch>
            <a:fillRect/>
          </a:stretch>
        </p:blipFill>
        <p:spPr>
          <a:xfrm>
            <a:off x="2602850" y="1133850"/>
            <a:ext cx="7207400" cy="5405550"/>
          </a:xfrm>
          <a:prstGeom prst="rect">
            <a:avLst/>
          </a:prstGeom>
          <a:noFill/>
          <a:ln>
            <a:noFill/>
          </a:ln>
        </p:spPr>
      </p:pic>
      <p:sp>
        <p:nvSpPr>
          <p:cNvPr id="95" name="Google Shape;95;g145f966633f_0_0"/>
          <p:cNvSpPr/>
          <p:nvPr/>
        </p:nvSpPr>
        <p:spPr>
          <a:xfrm>
            <a:off x="-75" y="171825"/>
            <a:ext cx="121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000">
                <a:solidFill>
                  <a:srgbClr val="D83C65"/>
                </a:solidFill>
                <a:latin typeface="Comic Sans MS"/>
                <a:ea typeface="Comic Sans MS"/>
                <a:cs typeface="Comic Sans MS"/>
                <a:sym typeface="Comic Sans MS"/>
              </a:rPr>
              <a:t>array.map()</a:t>
            </a:r>
            <a:endParaRPr b="1" sz="3000">
              <a:solidFill>
                <a:srgbClr val="D83C65"/>
              </a:solidFill>
              <a:latin typeface="Comic Sans MS"/>
              <a:ea typeface="Comic Sans MS"/>
              <a:cs typeface="Comic Sans MS"/>
              <a:sym typeface="Comic Sans MS"/>
            </a:endParaRPr>
          </a:p>
        </p:txBody>
      </p:sp>
      <p:pic>
        <p:nvPicPr>
          <p:cNvPr id="96" name="Google Shape;96;g145f966633f_0_0"/>
          <p:cNvPicPr preferRelativeResize="0"/>
          <p:nvPr/>
        </p:nvPicPr>
        <p:blipFill rotWithShape="1">
          <a:blip r:embed="rId5">
            <a:alphaModFix/>
          </a:blip>
          <a:srcRect b="11790" l="14993" r="16197" t="11598"/>
          <a:stretch/>
        </p:blipFill>
        <p:spPr>
          <a:xfrm>
            <a:off x="0" y="6488668"/>
            <a:ext cx="330201" cy="3676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25"/>
          <p:cNvPicPr preferRelativeResize="0"/>
          <p:nvPr/>
        </p:nvPicPr>
        <p:blipFill rotWithShape="1">
          <a:blip r:embed="rId3">
            <a:alphaModFix/>
          </a:blip>
          <a:srcRect b="0" l="0" r="0" t="0"/>
          <a:stretch/>
        </p:blipFill>
        <p:spPr>
          <a:xfrm>
            <a:off x="1451428" y="0"/>
            <a:ext cx="9289143" cy="6858000"/>
          </a:xfrm>
          <a:prstGeom prst="rect">
            <a:avLst/>
          </a:prstGeom>
          <a:noFill/>
          <a:ln>
            <a:noFill/>
          </a:ln>
        </p:spPr>
      </p:pic>
      <p:pic>
        <p:nvPicPr>
          <p:cNvPr id="264" name="Google Shape;264;p25"/>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26"/>
          <p:cNvPicPr preferRelativeResize="0"/>
          <p:nvPr/>
        </p:nvPicPr>
        <p:blipFill rotWithShape="1">
          <a:blip r:embed="rId3">
            <a:alphaModFix/>
          </a:blip>
          <a:srcRect b="0" l="0" r="0" t="0"/>
          <a:stretch/>
        </p:blipFill>
        <p:spPr>
          <a:xfrm>
            <a:off x="1524000" y="0"/>
            <a:ext cx="9144000" cy="6858000"/>
          </a:xfrm>
          <a:prstGeom prst="rect">
            <a:avLst/>
          </a:prstGeom>
          <a:noFill/>
          <a:ln>
            <a:noFill/>
          </a:ln>
        </p:spPr>
      </p:pic>
      <p:pic>
        <p:nvPicPr>
          <p:cNvPr id="270" name="Google Shape;270;p26"/>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27"/>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sp>
        <p:nvSpPr>
          <p:cNvPr id="276" name="Google Shape;276;p27"/>
          <p:cNvSpPr/>
          <p:nvPr/>
        </p:nvSpPr>
        <p:spPr>
          <a:xfrm>
            <a:off x="4441978" y="1504425"/>
            <a:ext cx="3230100" cy="14559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txBox="1"/>
          <p:nvPr/>
        </p:nvSpPr>
        <p:spPr>
          <a:xfrm>
            <a:off x="5338868" y="1847359"/>
            <a:ext cx="18936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latin typeface="Calibri"/>
                <a:ea typeface="Calibri"/>
                <a:cs typeface="Calibri"/>
                <a:sym typeface="Calibri"/>
              </a:rPr>
              <a:t>OBJECT</a:t>
            </a:r>
            <a:endParaRPr b="1" sz="3200">
              <a:latin typeface="Calibri"/>
              <a:ea typeface="Calibri"/>
              <a:cs typeface="Calibri"/>
              <a:sym typeface="Calibri"/>
            </a:endParaRPr>
          </a:p>
        </p:txBody>
      </p:sp>
      <p:cxnSp>
        <p:nvCxnSpPr>
          <p:cNvPr id="278" name="Google Shape;278;p27"/>
          <p:cNvCxnSpPr>
            <a:stCxn id="276" idx="2"/>
          </p:cNvCxnSpPr>
          <p:nvPr/>
        </p:nvCxnSpPr>
        <p:spPr>
          <a:xfrm>
            <a:off x="6057028" y="2960325"/>
            <a:ext cx="0" cy="4026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27"/>
          <p:cNvCxnSpPr/>
          <p:nvPr/>
        </p:nvCxnSpPr>
        <p:spPr>
          <a:xfrm rot="10800000">
            <a:off x="8155722" y="3350176"/>
            <a:ext cx="0" cy="5769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27"/>
          <p:cNvCxnSpPr/>
          <p:nvPr/>
        </p:nvCxnSpPr>
        <p:spPr>
          <a:xfrm>
            <a:off x="4017728" y="3340022"/>
            <a:ext cx="4125600" cy="102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7"/>
          <p:cNvCxnSpPr/>
          <p:nvPr/>
        </p:nvCxnSpPr>
        <p:spPr>
          <a:xfrm rot="10800000">
            <a:off x="4017687" y="3340078"/>
            <a:ext cx="2400" cy="477000"/>
          </a:xfrm>
          <a:prstGeom prst="straightConnector1">
            <a:avLst/>
          </a:prstGeom>
          <a:noFill/>
          <a:ln cap="flat" cmpd="sng" w="9525">
            <a:solidFill>
              <a:schemeClr val="dk2"/>
            </a:solidFill>
            <a:prstDash val="solid"/>
            <a:round/>
            <a:headEnd len="med" w="med" type="none"/>
            <a:tailEnd len="med" w="med" type="none"/>
          </a:ln>
        </p:spPr>
      </p:cxnSp>
      <p:sp>
        <p:nvSpPr>
          <p:cNvPr id="282" name="Google Shape;282;p27"/>
          <p:cNvSpPr/>
          <p:nvPr/>
        </p:nvSpPr>
        <p:spPr>
          <a:xfrm>
            <a:off x="6368635" y="3897678"/>
            <a:ext cx="3529500" cy="14559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9999"/>
              </a:solidFill>
            </a:endParaRPr>
          </a:p>
        </p:txBody>
      </p:sp>
      <p:sp>
        <p:nvSpPr>
          <p:cNvPr id="283" name="Google Shape;283;p27"/>
          <p:cNvSpPr txBox="1"/>
          <p:nvPr/>
        </p:nvSpPr>
        <p:spPr>
          <a:xfrm>
            <a:off x="7278662" y="3870045"/>
            <a:ext cx="291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latin typeface="Calibri"/>
                <a:ea typeface="Calibri"/>
                <a:cs typeface="Calibri"/>
                <a:sym typeface="Calibri"/>
              </a:rPr>
              <a:t>METHOD</a:t>
            </a:r>
            <a:endParaRPr b="1" sz="3200">
              <a:latin typeface="Calibri"/>
              <a:ea typeface="Calibri"/>
              <a:cs typeface="Calibri"/>
              <a:sym typeface="Calibri"/>
            </a:endParaRPr>
          </a:p>
        </p:txBody>
      </p:sp>
      <p:sp>
        <p:nvSpPr>
          <p:cNvPr id="284" name="Google Shape;284;p27"/>
          <p:cNvSpPr txBox="1"/>
          <p:nvPr/>
        </p:nvSpPr>
        <p:spPr>
          <a:xfrm>
            <a:off x="6377251" y="4445522"/>
            <a:ext cx="3529500" cy="7266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sz="2200">
                <a:latin typeface="Calibri"/>
                <a:ea typeface="Calibri"/>
                <a:cs typeface="Calibri"/>
                <a:sym typeface="Calibri"/>
              </a:rPr>
              <a:t>Do something</a:t>
            </a:r>
            <a:endParaRPr sz="2200">
              <a:latin typeface="Calibri"/>
              <a:ea typeface="Calibri"/>
              <a:cs typeface="Calibri"/>
              <a:sym typeface="Calibri"/>
            </a:endParaRPr>
          </a:p>
          <a:p>
            <a:pPr indent="0" lvl="0" marL="0" rtl="0" algn="ctr">
              <a:lnSpc>
                <a:spcPct val="80000"/>
              </a:lnSpc>
              <a:spcBef>
                <a:spcPts val="0"/>
              </a:spcBef>
              <a:spcAft>
                <a:spcPts val="0"/>
              </a:spcAft>
              <a:buNone/>
            </a:pPr>
            <a:r>
              <a:rPr lang="en-US" sz="2200">
                <a:latin typeface="Calibri"/>
                <a:ea typeface="Calibri"/>
                <a:cs typeface="Calibri"/>
                <a:sym typeface="Calibri"/>
              </a:rPr>
              <a:t>function &amp; procedure</a:t>
            </a:r>
            <a:endParaRPr sz="2200">
              <a:latin typeface="Calibri"/>
              <a:ea typeface="Calibri"/>
              <a:cs typeface="Calibri"/>
              <a:sym typeface="Calibri"/>
            </a:endParaRPr>
          </a:p>
        </p:txBody>
      </p:sp>
      <p:sp>
        <p:nvSpPr>
          <p:cNvPr id="285" name="Google Shape;285;p27"/>
          <p:cNvSpPr/>
          <p:nvPr/>
        </p:nvSpPr>
        <p:spPr>
          <a:xfrm>
            <a:off x="2222649" y="3793845"/>
            <a:ext cx="3529500" cy="14559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A9999"/>
              </a:solidFill>
            </a:endParaRPr>
          </a:p>
        </p:txBody>
      </p:sp>
      <p:sp>
        <p:nvSpPr>
          <p:cNvPr id="286" name="Google Shape;286;p27"/>
          <p:cNvSpPr txBox="1"/>
          <p:nvPr/>
        </p:nvSpPr>
        <p:spPr>
          <a:xfrm>
            <a:off x="3009174" y="3870045"/>
            <a:ext cx="2919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latin typeface="Calibri"/>
                <a:ea typeface="Calibri"/>
                <a:cs typeface="Calibri"/>
                <a:sym typeface="Calibri"/>
              </a:rPr>
              <a:t>PROPERTY</a:t>
            </a:r>
            <a:endParaRPr b="1" sz="3200">
              <a:latin typeface="Calibri"/>
              <a:ea typeface="Calibri"/>
              <a:cs typeface="Calibri"/>
              <a:sym typeface="Calibri"/>
            </a:endParaRPr>
          </a:p>
        </p:txBody>
      </p:sp>
      <p:sp>
        <p:nvSpPr>
          <p:cNvPr id="287" name="Google Shape;287;p27"/>
          <p:cNvSpPr txBox="1"/>
          <p:nvPr/>
        </p:nvSpPr>
        <p:spPr>
          <a:xfrm>
            <a:off x="2780123" y="4446437"/>
            <a:ext cx="3529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latin typeface="Calibri"/>
                <a:ea typeface="Calibri"/>
                <a:cs typeface="Calibri"/>
                <a:sym typeface="Calibri"/>
              </a:rPr>
              <a:t>Attribute or state</a:t>
            </a:r>
            <a:endParaRPr sz="25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1458c584d15_2_0"/>
          <p:cNvPicPr preferRelativeResize="0"/>
          <p:nvPr/>
        </p:nvPicPr>
        <p:blipFill>
          <a:blip r:embed="rId3">
            <a:alphaModFix/>
          </a:blip>
          <a:stretch>
            <a:fillRect/>
          </a:stretch>
        </p:blipFill>
        <p:spPr>
          <a:xfrm>
            <a:off x="0" y="0"/>
            <a:ext cx="12192000" cy="6857991"/>
          </a:xfrm>
          <a:prstGeom prst="rect">
            <a:avLst/>
          </a:prstGeom>
          <a:noFill/>
          <a:ln>
            <a:noFill/>
          </a:ln>
        </p:spPr>
      </p:pic>
      <p:pic>
        <p:nvPicPr>
          <p:cNvPr id="293" name="Google Shape;293;g1458c584d15_2_0"/>
          <p:cNvPicPr preferRelativeResize="0"/>
          <p:nvPr/>
        </p:nvPicPr>
        <p:blipFill rotWithShape="1">
          <a:blip r:embed="rId4">
            <a:alphaModFix/>
          </a:blip>
          <a:srcRect b="11790" l="14993" r="16197" t="11598"/>
          <a:stretch/>
        </p:blipFill>
        <p:spPr>
          <a:xfrm>
            <a:off x="0" y="6488668"/>
            <a:ext cx="330201" cy="367637"/>
          </a:xfrm>
          <a:prstGeom prst="rect">
            <a:avLst/>
          </a:prstGeom>
          <a:noFill/>
          <a:ln>
            <a:noFill/>
          </a:ln>
        </p:spPr>
      </p:pic>
      <p:sp>
        <p:nvSpPr>
          <p:cNvPr id="294" name="Google Shape;294;g1458c584d15_2_0"/>
          <p:cNvSpPr/>
          <p:nvPr/>
        </p:nvSpPr>
        <p:spPr>
          <a:xfrm>
            <a:off x="8475350" y="3034975"/>
            <a:ext cx="720900" cy="36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t>mar</a:t>
            </a:r>
            <a:endParaRPr b="1" sz="1900"/>
          </a:p>
        </p:txBody>
      </p:sp>
      <p:sp>
        <p:nvSpPr>
          <p:cNvPr id="295" name="Google Shape;295;g1458c584d15_2_0"/>
          <p:cNvSpPr/>
          <p:nvPr/>
        </p:nvSpPr>
        <p:spPr>
          <a:xfrm>
            <a:off x="7403700" y="2416050"/>
            <a:ext cx="720900" cy="36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900"/>
              <a:t>jane</a:t>
            </a:r>
            <a:endParaRPr b="1" sz="19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28"/>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sp>
        <p:nvSpPr>
          <p:cNvPr id="301" name="Google Shape;301;p28"/>
          <p:cNvSpPr/>
          <p:nvPr/>
        </p:nvSpPr>
        <p:spPr>
          <a:xfrm>
            <a:off x="2749900" y="308250"/>
            <a:ext cx="667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u="sng">
                <a:solidFill>
                  <a:srgbClr val="F82187"/>
                </a:solidFill>
                <a:latin typeface="Comic Sans MS"/>
                <a:ea typeface="Comic Sans MS"/>
                <a:cs typeface="Comic Sans MS"/>
                <a:sym typeface="Comic Sans MS"/>
              </a:rPr>
              <a:t>Creating object with constructor</a:t>
            </a:r>
            <a:endParaRPr b="1" sz="3000" u="sng">
              <a:solidFill>
                <a:srgbClr val="F82187"/>
              </a:solidFill>
              <a:latin typeface="Comic Sans MS"/>
              <a:ea typeface="Comic Sans MS"/>
              <a:cs typeface="Comic Sans MS"/>
              <a:sym typeface="Comic Sans MS"/>
            </a:endParaRPr>
          </a:p>
        </p:txBody>
      </p:sp>
      <p:grpSp>
        <p:nvGrpSpPr>
          <p:cNvPr id="302" name="Google Shape;302;p28"/>
          <p:cNvGrpSpPr/>
          <p:nvPr/>
        </p:nvGrpSpPr>
        <p:grpSpPr>
          <a:xfrm>
            <a:off x="2451100" y="1158450"/>
            <a:ext cx="7961650" cy="5095875"/>
            <a:chOff x="2451100" y="1082250"/>
            <a:chExt cx="7961650" cy="5095875"/>
          </a:xfrm>
        </p:grpSpPr>
        <p:pic>
          <p:nvPicPr>
            <p:cNvPr id="303" name="Google Shape;303;p28"/>
            <p:cNvPicPr preferRelativeResize="0"/>
            <p:nvPr/>
          </p:nvPicPr>
          <p:blipFill>
            <a:blip r:embed="rId4">
              <a:alphaModFix/>
            </a:blip>
            <a:stretch>
              <a:fillRect/>
            </a:stretch>
          </p:blipFill>
          <p:spPr>
            <a:xfrm>
              <a:off x="2451100" y="1082250"/>
              <a:ext cx="6972300" cy="5095875"/>
            </a:xfrm>
            <a:prstGeom prst="rect">
              <a:avLst/>
            </a:prstGeom>
            <a:noFill/>
            <a:ln>
              <a:noFill/>
            </a:ln>
          </p:spPr>
        </p:pic>
        <p:pic>
          <p:nvPicPr>
            <p:cNvPr id="304" name="Google Shape;304;p28"/>
            <p:cNvPicPr preferRelativeResize="0"/>
            <p:nvPr/>
          </p:nvPicPr>
          <p:blipFill rotWithShape="1">
            <a:blip r:embed="rId5">
              <a:alphaModFix/>
            </a:blip>
            <a:srcRect b="30409" l="55296" r="15362" t="22740"/>
            <a:stretch/>
          </p:blipFill>
          <p:spPr>
            <a:xfrm>
              <a:off x="7461625" y="3454175"/>
              <a:ext cx="2951125" cy="1794125"/>
            </a:xfrm>
            <a:prstGeom prst="rect">
              <a:avLst/>
            </a:prstGeom>
            <a:noFill/>
            <a:ln>
              <a:noFill/>
            </a:ln>
          </p:spPr>
        </p:pic>
      </p:grpSp>
      <p:grpSp>
        <p:nvGrpSpPr>
          <p:cNvPr id="305" name="Google Shape;305;p28"/>
          <p:cNvGrpSpPr/>
          <p:nvPr/>
        </p:nvGrpSpPr>
        <p:grpSpPr>
          <a:xfrm>
            <a:off x="2818653" y="2519075"/>
            <a:ext cx="7961650" cy="2805425"/>
            <a:chOff x="2451100" y="2442875"/>
            <a:chExt cx="7961650" cy="2805425"/>
          </a:xfrm>
        </p:grpSpPr>
        <p:pic>
          <p:nvPicPr>
            <p:cNvPr id="306" name="Google Shape;306;p28"/>
            <p:cNvPicPr preferRelativeResize="0"/>
            <p:nvPr/>
          </p:nvPicPr>
          <p:blipFill rotWithShape="1">
            <a:blip r:embed="rId4">
              <a:alphaModFix/>
            </a:blip>
            <a:srcRect b="68371" l="0" r="0" t="26702"/>
            <a:stretch/>
          </p:blipFill>
          <p:spPr>
            <a:xfrm>
              <a:off x="2451100" y="2442875"/>
              <a:ext cx="6972300" cy="251025"/>
            </a:xfrm>
            <a:prstGeom prst="rect">
              <a:avLst/>
            </a:prstGeom>
            <a:noFill/>
            <a:ln>
              <a:noFill/>
            </a:ln>
          </p:spPr>
        </p:pic>
        <p:pic>
          <p:nvPicPr>
            <p:cNvPr id="307" name="Google Shape;307;p28"/>
            <p:cNvPicPr preferRelativeResize="0"/>
            <p:nvPr/>
          </p:nvPicPr>
          <p:blipFill rotWithShape="1">
            <a:blip r:embed="rId5">
              <a:alphaModFix/>
            </a:blip>
            <a:srcRect b="30409" l="55296" r="15362" t="22740"/>
            <a:stretch/>
          </p:blipFill>
          <p:spPr>
            <a:xfrm>
              <a:off x="7461625" y="3454175"/>
              <a:ext cx="2951125" cy="1794125"/>
            </a:xfrm>
            <a:prstGeom prst="rect">
              <a:avLst/>
            </a:prstGeom>
            <a:noFill/>
            <a:ln>
              <a:noFill/>
            </a:ln>
          </p:spPr>
        </p:pic>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29"/>
          <p:cNvPicPr preferRelativeResize="0"/>
          <p:nvPr/>
        </p:nvPicPr>
        <p:blipFill rotWithShape="1">
          <a:blip r:embed="rId3">
            <a:alphaModFix/>
          </a:blip>
          <a:srcRect b="0" l="0" r="0" t="0"/>
          <a:stretch/>
        </p:blipFill>
        <p:spPr>
          <a:xfrm>
            <a:off x="1701800" y="1216136"/>
            <a:ext cx="8593137" cy="4346464"/>
          </a:xfrm>
          <a:prstGeom prst="rect">
            <a:avLst/>
          </a:prstGeom>
          <a:noFill/>
          <a:ln>
            <a:noFill/>
          </a:ln>
        </p:spPr>
      </p:pic>
      <p:pic>
        <p:nvPicPr>
          <p:cNvPr id="313" name="Google Shape;313;p29"/>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
        <p:nvSpPr>
          <p:cNvPr id="314" name="Google Shape;314;p29"/>
          <p:cNvSpPr/>
          <p:nvPr/>
        </p:nvSpPr>
        <p:spPr>
          <a:xfrm>
            <a:off x="2749900" y="308250"/>
            <a:ext cx="6673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u="sng">
                <a:solidFill>
                  <a:srgbClr val="F82187"/>
                </a:solidFill>
                <a:latin typeface="Comic Sans MS"/>
                <a:ea typeface="Comic Sans MS"/>
                <a:cs typeface="Comic Sans MS"/>
                <a:sym typeface="Comic Sans MS"/>
              </a:rPr>
              <a:t>Creating object with constructor</a:t>
            </a:r>
            <a:endParaRPr b="1" sz="3000" u="sng">
              <a:solidFill>
                <a:srgbClr val="F82187"/>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0"/>
          <p:cNvPicPr preferRelativeResize="0"/>
          <p:nvPr/>
        </p:nvPicPr>
        <p:blipFill rotWithShape="1">
          <a:blip r:embed="rId3">
            <a:alphaModFix/>
          </a:blip>
          <a:srcRect b="5944" l="0" r="0" t="0"/>
          <a:stretch/>
        </p:blipFill>
        <p:spPr>
          <a:xfrm>
            <a:off x="2144200" y="1145850"/>
            <a:ext cx="8326575" cy="5536825"/>
          </a:xfrm>
          <a:prstGeom prst="rect">
            <a:avLst/>
          </a:prstGeom>
          <a:noFill/>
          <a:ln>
            <a:noFill/>
          </a:ln>
        </p:spPr>
      </p:pic>
      <p:pic>
        <p:nvPicPr>
          <p:cNvPr id="320" name="Google Shape;320;p30"/>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
        <p:nvSpPr>
          <p:cNvPr id="321" name="Google Shape;321;p30"/>
          <p:cNvSpPr/>
          <p:nvPr/>
        </p:nvSpPr>
        <p:spPr>
          <a:xfrm>
            <a:off x="4913875" y="239375"/>
            <a:ext cx="280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u="sng">
                <a:solidFill>
                  <a:srgbClr val="00B050"/>
                </a:solidFill>
                <a:latin typeface="Comic Sans MS"/>
                <a:ea typeface="Comic Sans MS"/>
                <a:cs typeface="Comic Sans MS"/>
                <a:sym typeface="Comic Sans MS"/>
              </a:rPr>
              <a:t>Family tree</a:t>
            </a:r>
            <a:endParaRPr b="1" sz="3000" u="sng">
              <a:solidFill>
                <a:srgbClr val="00B050"/>
              </a:solidFill>
              <a:latin typeface="Comic Sans MS"/>
              <a:ea typeface="Comic Sans MS"/>
              <a:cs typeface="Comic Sans MS"/>
              <a:sym typeface="Comic Sans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1"/>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sp>
        <p:nvSpPr>
          <p:cNvPr id="327" name="Google Shape;327;p31"/>
          <p:cNvSpPr/>
          <p:nvPr/>
        </p:nvSpPr>
        <p:spPr>
          <a:xfrm>
            <a:off x="100" y="308250"/>
            <a:ext cx="121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000" u="sng">
                <a:solidFill>
                  <a:srgbClr val="F48629"/>
                </a:solidFill>
                <a:latin typeface="Comic Sans MS"/>
                <a:ea typeface="Comic Sans MS"/>
                <a:cs typeface="Comic Sans MS"/>
                <a:sym typeface="Comic Sans MS"/>
              </a:rPr>
              <a:t>Super class VS Sub class </a:t>
            </a:r>
            <a:endParaRPr b="1" sz="3000" u="sng">
              <a:solidFill>
                <a:srgbClr val="F48629"/>
              </a:solidFill>
              <a:latin typeface="Comic Sans MS"/>
              <a:ea typeface="Comic Sans MS"/>
              <a:cs typeface="Comic Sans MS"/>
              <a:sym typeface="Comic Sans MS"/>
            </a:endParaRPr>
          </a:p>
        </p:txBody>
      </p:sp>
      <p:pic>
        <p:nvPicPr>
          <p:cNvPr id="328" name="Google Shape;328;p31"/>
          <p:cNvPicPr preferRelativeResize="0"/>
          <p:nvPr/>
        </p:nvPicPr>
        <p:blipFill>
          <a:blip r:embed="rId4">
            <a:alphaModFix/>
          </a:blip>
          <a:stretch>
            <a:fillRect/>
          </a:stretch>
        </p:blipFill>
        <p:spPr>
          <a:xfrm>
            <a:off x="2352000" y="1064150"/>
            <a:ext cx="7381673" cy="54245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p:nvPr/>
        </p:nvSpPr>
        <p:spPr>
          <a:xfrm>
            <a:off x="1475550" y="758725"/>
            <a:ext cx="9306000" cy="923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rgbClr val="9900FF"/>
                </a:solidFill>
                <a:latin typeface="Nunito"/>
                <a:ea typeface="Nunito"/>
                <a:cs typeface="Nunito"/>
                <a:sym typeface="Nunito"/>
              </a:rPr>
              <a:t>Prototypical inheritance</a:t>
            </a:r>
            <a:r>
              <a:rPr lang="en-US" sz="2400">
                <a:solidFill>
                  <a:schemeClr val="dk1"/>
                </a:solidFill>
                <a:latin typeface="Nunito SemiBold"/>
                <a:ea typeface="Nunito SemiBold"/>
                <a:cs typeface="Nunito SemiBold"/>
                <a:sym typeface="Nunito SemiBold"/>
              </a:rPr>
              <a:t> refers to the ability to access object properties from another object. We use a JavaScript prototype to add new properties and methods to an existing object constructor.</a:t>
            </a:r>
            <a:endParaRPr sz="2400">
              <a:solidFill>
                <a:schemeClr val="dk1"/>
              </a:solidFill>
              <a:latin typeface="Nunito SemiBold"/>
              <a:ea typeface="Nunito SemiBold"/>
              <a:cs typeface="Nunito SemiBold"/>
              <a:sym typeface="Nunito SemiBold"/>
            </a:endParaRPr>
          </a:p>
        </p:txBody>
      </p:sp>
      <p:pic>
        <p:nvPicPr>
          <p:cNvPr id="334" name="Google Shape;334;p32"/>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sp>
        <p:nvSpPr>
          <p:cNvPr id="335" name="Google Shape;335;p32"/>
          <p:cNvSpPr/>
          <p:nvPr/>
        </p:nvSpPr>
        <p:spPr>
          <a:xfrm>
            <a:off x="7845443" y="5093198"/>
            <a:ext cx="2255100" cy="126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2"/>
          <p:cNvSpPr txBox="1"/>
          <p:nvPr/>
        </p:nvSpPr>
        <p:spPr>
          <a:xfrm>
            <a:off x="8325272" y="5128744"/>
            <a:ext cx="16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Sub-class</a:t>
            </a:r>
            <a:endParaRPr sz="2200">
              <a:latin typeface="Calibri"/>
              <a:ea typeface="Calibri"/>
              <a:cs typeface="Calibri"/>
              <a:sym typeface="Calibri"/>
            </a:endParaRPr>
          </a:p>
        </p:txBody>
      </p:sp>
      <p:sp>
        <p:nvSpPr>
          <p:cNvPr id="337" name="Google Shape;337;p32"/>
          <p:cNvSpPr txBox="1"/>
          <p:nvPr/>
        </p:nvSpPr>
        <p:spPr>
          <a:xfrm>
            <a:off x="8119605" y="5520720"/>
            <a:ext cx="195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INSTANCE</a:t>
            </a:r>
            <a:endParaRPr b="1" sz="2800">
              <a:latin typeface="Calibri"/>
              <a:ea typeface="Calibri"/>
              <a:cs typeface="Calibri"/>
              <a:sym typeface="Calibri"/>
            </a:endParaRPr>
          </a:p>
        </p:txBody>
      </p:sp>
      <p:sp>
        <p:nvSpPr>
          <p:cNvPr id="338" name="Google Shape;338;p32"/>
          <p:cNvSpPr/>
          <p:nvPr/>
        </p:nvSpPr>
        <p:spPr>
          <a:xfrm>
            <a:off x="5309459" y="5093198"/>
            <a:ext cx="2255100" cy="126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2"/>
          <p:cNvSpPr txBox="1"/>
          <p:nvPr/>
        </p:nvSpPr>
        <p:spPr>
          <a:xfrm>
            <a:off x="5789288" y="5128744"/>
            <a:ext cx="16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Sub-class</a:t>
            </a:r>
            <a:endParaRPr sz="2200">
              <a:latin typeface="Calibri"/>
              <a:ea typeface="Calibri"/>
              <a:cs typeface="Calibri"/>
              <a:sym typeface="Calibri"/>
            </a:endParaRPr>
          </a:p>
        </p:txBody>
      </p:sp>
      <p:sp>
        <p:nvSpPr>
          <p:cNvPr id="340" name="Google Shape;340;p32"/>
          <p:cNvSpPr txBox="1"/>
          <p:nvPr/>
        </p:nvSpPr>
        <p:spPr>
          <a:xfrm>
            <a:off x="5583621" y="5520720"/>
            <a:ext cx="195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INSTANCE</a:t>
            </a:r>
            <a:endParaRPr b="1" sz="2800">
              <a:latin typeface="Calibri"/>
              <a:ea typeface="Calibri"/>
              <a:cs typeface="Calibri"/>
              <a:sym typeface="Calibri"/>
            </a:endParaRPr>
          </a:p>
        </p:txBody>
      </p:sp>
      <p:sp>
        <p:nvSpPr>
          <p:cNvPr id="341" name="Google Shape;341;p32"/>
          <p:cNvSpPr/>
          <p:nvPr/>
        </p:nvSpPr>
        <p:spPr>
          <a:xfrm>
            <a:off x="2773475" y="5093198"/>
            <a:ext cx="2255100" cy="126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2"/>
          <p:cNvSpPr txBox="1"/>
          <p:nvPr/>
        </p:nvSpPr>
        <p:spPr>
          <a:xfrm>
            <a:off x="3253304" y="5128744"/>
            <a:ext cx="16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00">
                <a:latin typeface="Calibri"/>
                <a:ea typeface="Calibri"/>
                <a:cs typeface="Calibri"/>
                <a:sym typeface="Calibri"/>
              </a:rPr>
              <a:t>Sub-class</a:t>
            </a:r>
            <a:endParaRPr sz="2200">
              <a:latin typeface="Calibri"/>
              <a:ea typeface="Calibri"/>
              <a:cs typeface="Calibri"/>
              <a:sym typeface="Calibri"/>
            </a:endParaRPr>
          </a:p>
        </p:txBody>
      </p:sp>
      <p:sp>
        <p:nvSpPr>
          <p:cNvPr id="343" name="Google Shape;343;p32"/>
          <p:cNvSpPr txBox="1"/>
          <p:nvPr/>
        </p:nvSpPr>
        <p:spPr>
          <a:xfrm>
            <a:off x="3047637" y="5520720"/>
            <a:ext cx="195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INSTANCE</a:t>
            </a:r>
            <a:endParaRPr b="1" sz="2800">
              <a:latin typeface="Calibri"/>
              <a:ea typeface="Calibri"/>
              <a:cs typeface="Calibri"/>
              <a:sym typeface="Calibri"/>
            </a:endParaRPr>
          </a:p>
        </p:txBody>
      </p:sp>
      <p:cxnSp>
        <p:nvCxnSpPr>
          <p:cNvPr id="344" name="Google Shape;344;p32"/>
          <p:cNvCxnSpPr>
            <a:stCxn id="335" idx="0"/>
            <a:endCxn id="345" idx="2"/>
          </p:cNvCxnSpPr>
          <p:nvPr/>
        </p:nvCxnSpPr>
        <p:spPr>
          <a:xfrm rot="10800000">
            <a:off x="6408593" y="3826598"/>
            <a:ext cx="2564400" cy="1266600"/>
          </a:xfrm>
          <a:prstGeom prst="straightConnector1">
            <a:avLst/>
          </a:prstGeom>
          <a:noFill/>
          <a:ln cap="flat" cmpd="sng" w="9525">
            <a:solidFill>
              <a:schemeClr val="dk2"/>
            </a:solidFill>
            <a:prstDash val="solid"/>
            <a:round/>
            <a:headEnd len="med" w="med" type="none"/>
            <a:tailEnd len="med" w="med" type="none"/>
          </a:ln>
        </p:spPr>
      </p:cxnSp>
      <p:cxnSp>
        <p:nvCxnSpPr>
          <p:cNvPr id="346" name="Google Shape;346;p32"/>
          <p:cNvCxnSpPr>
            <a:stCxn id="345" idx="2"/>
            <a:endCxn id="338" idx="0"/>
          </p:cNvCxnSpPr>
          <p:nvPr/>
        </p:nvCxnSpPr>
        <p:spPr>
          <a:xfrm>
            <a:off x="6408509" y="3826598"/>
            <a:ext cx="28500" cy="1266600"/>
          </a:xfrm>
          <a:prstGeom prst="straightConnector1">
            <a:avLst/>
          </a:prstGeom>
          <a:noFill/>
          <a:ln cap="flat" cmpd="sng" w="9525">
            <a:solidFill>
              <a:schemeClr val="dk2"/>
            </a:solidFill>
            <a:prstDash val="solid"/>
            <a:round/>
            <a:headEnd len="med" w="med" type="none"/>
            <a:tailEnd len="med" w="med" type="none"/>
          </a:ln>
        </p:spPr>
      </p:cxnSp>
      <p:cxnSp>
        <p:nvCxnSpPr>
          <p:cNvPr id="347" name="Google Shape;347;p32"/>
          <p:cNvCxnSpPr>
            <a:stCxn id="342" idx="0"/>
            <a:endCxn id="345" idx="2"/>
          </p:cNvCxnSpPr>
          <p:nvPr/>
        </p:nvCxnSpPr>
        <p:spPr>
          <a:xfrm flipH="1" rot="10800000">
            <a:off x="4085954" y="3826444"/>
            <a:ext cx="2322600" cy="1302300"/>
          </a:xfrm>
          <a:prstGeom prst="straightConnector1">
            <a:avLst/>
          </a:prstGeom>
          <a:noFill/>
          <a:ln cap="flat" cmpd="sng" w="9525">
            <a:solidFill>
              <a:schemeClr val="dk2"/>
            </a:solidFill>
            <a:prstDash val="solid"/>
            <a:round/>
            <a:headEnd len="med" w="med" type="none"/>
            <a:tailEnd len="med" w="med" type="none"/>
          </a:ln>
        </p:spPr>
      </p:cxnSp>
      <p:sp>
        <p:nvSpPr>
          <p:cNvPr id="348" name="Google Shape;348;p32"/>
          <p:cNvSpPr/>
          <p:nvPr/>
        </p:nvSpPr>
        <p:spPr>
          <a:xfrm>
            <a:off x="5070850" y="2630750"/>
            <a:ext cx="2574900" cy="126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txBox="1"/>
          <p:nvPr/>
        </p:nvSpPr>
        <p:spPr>
          <a:xfrm>
            <a:off x="5718924" y="2650449"/>
            <a:ext cx="1665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libri"/>
                <a:ea typeface="Calibri"/>
                <a:cs typeface="Calibri"/>
                <a:sym typeface="Calibri"/>
              </a:rPr>
              <a:t>Base-class</a:t>
            </a:r>
            <a:endParaRPr sz="2100">
              <a:latin typeface="Calibri"/>
              <a:ea typeface="Calibri"/>
              <a:cs typeface="Calibri"/>
              <a:sym typeface="Calibri"/>
            </a:endParaRPr>
          </a:p>
        </p:txBody>
      </p:sp>
      <p:sp>
        <p:nvSpPr>
          <p:cNvPr id="350" name="Google Shape;350;p32"/>
          <p:cNvSpPr txBox="1"/>
          <p:nvPr/>
        </p:nvSpPr>
        <p:spPr>
          <a:xfrm>
            <a:off x="5466782" y="2987701"/>
            <a:ext cx="225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latin typeface="Calibri"/>
                <a:ea typeface="Calibri"/>
                <a:cs typeface="Calibri"/>
                <a:sym typeface="Calibri"/>
              </a:rPr>
              <a:t>PROTOTYPE</a:t>
            </a:r>
            <a:endParaRPr b="1" sz="2800">
              <a:latin typeface="Calibri"/>
              <a:ea typeface="Calibri"/>
              <a:cs typeface="Calibri"/>
              <a:sym typeface="Calibri"/>
            </a:endParaRPr>
          </a:p>
        </p:txBody>
      </p:sp>
      <p:sp>
        <p:nvSpPr>
          <p:cNvPr id="351" name="Google Shape;351;p32"/>
          <p:cNvSpPr txBox="1"/>
          <p:nvPr/>
        </p:nvSpPr>
        <p:spPr>
          <a:xfrm>
            <a:off x="5863162" y="3394776"/>
            <a:ext cx="1243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Calibri"/>
                <a:ea typeface="Calibri"/>
                <a:cs typeface="Calibri"/>
                <a:sym typeface="Calibri"/>
              </a:rPr>
              <a:t>instance</a:t>
            </a:r>
            <a:endParaRPr sz="21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g1458c584d15_2_15"/>
          <p:cNvPicPr preferRelativeResize="0"/>
          <p:nvPr/>
        </p:nvPicPr>
        <p:blipFill>
          <a:blip r:embed="rId3">
            <a:alphaModFix/>
          </a:blip>
          <a:stretch>
            <a:fillRect/>
          </a:stretch>
        </p:blipFill>
        <p:spPr>
          <a:xfrm>
            <a:off x="0" y="19"/>
            <a:ext cx="12192000" cy="6857980"/>
          </a:xfrm>
          <a:prstGeom prst="rect">
            <a:avLst/>
          </a:prstGeom>
          <a:noFill/>
          <a:ln>
            <a:noFill/>
          </a:ln>
        </p:spPr>
      </p:pic>
      <p:pic>
        <p:nvPicPr>
          <p:cNvPr id="357" name="Google Shape;357;g1458c584d15_2_15"/>
          <p:cNvPicPr preferRelativeResize="0"/>
          <p:nvPr/>
        </p:nvPicPr>
        <p:blipFill rotWithShape="1">
          <a:blip r:embed="rId4">
            <a:alphaModFix/>
          </a:blip>
          <a:srcRect b="11790" l="14993" r="16197" t="11598"/>
          <a:stretch/>
        </p:blipFill>
        <p:spPr>
          <a:xfrm>
            <a:off x="0" y="6488668"/>
            <a:ext cx="330201" cy="36763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3"/>
          <p:cNvPicPr preferRelativeResize="0"/>
          <p:nvPr/>
        </p:nvPicPr>
        <p:blipFill rotWithShape="1">
          <a:blip r:embed="rId3">
            <a:alphaModFix/>
          </a:blip>
          <a:srcRect b="4351" l="0" r="1516" t="0"/>
          <a:stretch/>
        </p:blipFill>
        <p:spPr>
          <a:xfrm>
            <a:off x="1447800" y="560475"/>
            <a:ext cx="9905450" cy="5408824"/>
          </a:xfrm>
          <a:prstGeom prst="rect">
            <a:avLst/>
          </a:prstGeom>
          <a:noFill/>
          <a:ln>
            <a:noFill/>
          </a:ln>
        </p:spPr>
      </p:pic>
      <p:sp>
        <p:nvSpPr>
          <p:cNvPr id="102" name="Google Shape;102;p3"/>
          <p:cNvSpPr/>
          <p:nvPr/>
        </p:nvSpPr>
        <p:spPr>
          <a:xfrm>
            <a:off x="8407400" y="6395135"/>
            <a:ext cx="4000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Ref: tyc-wordpress.s3.amazonaws.com</a:t>
            </a:r>
            <a:endParaRPr sz="1800">
              <a:solidFill>
                <a:schemeClr val="dk1"/>
              </a:solidFill>
              <a:latin typeface="Calibri"/>
              <a:ea typeface="Calibri"/>
              <a:cs typeface="Calibri"/>
              <a:sym typeface="Calibri"/>
            </a:endParaRPr>
          </a:p>
        </p:txBody>
      </p:sp>
      <p:sp>
        <p:nvSpPr>
          <p:cNvPr id="103" name="Google Shape;103;p3"/>
          <p:cNvSpPr/>
          <p:nvPr/>
        </p:nvSpPr>
        <p:spPr>
          <a:xfrm>
            <a:off x="10160000" y="4826000"/>
            <a:ext cx="1028700" cy="1219200"/>
          </a:xfrm>
          <a:prstGeom prst="rect">
            <a:avLst/>
          </a:prstGeom>
          <a:solidFill>
            <a:srgbClr val="FEFE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4" name="Google Shape;104;p3"/>
          <p:cNvSpPr/>
          <p:nvPr/>
        </p:nvSpPr>
        <p:spPr>
          <a:xfrm>
            <a:off x="1263650" y="5765799"/>
            <a:ext cx="2038350" cy="449761"/>
          </a:xfrm>
          <a:prstGeom prst="rect">
            <a:avLst/>
          </a:prstGeom>
          <a:solidFill>
            <a:srgbClr val="FEFE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05" name="Google Shape;105;p3"/>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
        <p:nvSpPr>
          <p:cNvPr id="106" name="Google Shape;106;p3"/>
          <p:cNvSpPr/>
          <p:nvPr/>
        </p:nvSpPr>
        <p:spPr>
          <a:xfrm>
            <a:off x="8283500" y="5079000"/>
            <a:ext cx="330300" cy="369300"/>
          </a:xfrm>
          <a:prstGeom prst="rect">
            <a:avLst/>
          </a:prstGeom>
          <a:solidFill>
            <a:srgbClr val="FEFEF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4"/>
          <p:cNvSpPr/>
          <p:nvPr/>
        </p:nvSpPr>
        <p:spPr>
          <a:xfrm>
            <a:off x="1224050" y="1360900"/>
            <a:ext cx="9759000" cy="3847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i="0" lang="en-US" sz="3000" u="none" cap="none" strike="noStrike">
                <a:solidFill>
                  <a:srgbClr val="C55A11"/>
                </a:solidFill>
                <a:latin typeface="Comic Sans MS"/>
                <a:ea typeface="Comic Sans MS"/>
                <a:cs typeface="Comic Sans MS"/>
                <a:sym typeface="Comic Sans MS"/>
              </a:rPr>
              <a:t>The Prototype Chain</a:t>
            </a:r>
            <a:endParaRPr sz="3000">
              <a:latin typeface="Comic Sans MS"/>
              <a:ea typeface="Comic Sans MS"/>
              <a:cs typeface="Comic Sans MS"/>
              <a:sym typeface="Comic Sans MS"/>
            </a:endParaRPr>
          </a:p>
          <a:p>
            <a:pPr indent="0" lvl="0" marL="0" marR="0" rtl="0" algn="just">
              <a:spcBef>
                <a:spcPts val="0"/>
              </a:spcBef>
              <a:spcAft>
                <a:spcPts val="0"/>
              </a:spcAft>
              <a:buNone/>
            </a:pPr>
            <a:r>
              <a:t/>
            </a:r>
            <a:endParaRPr b="1" i="0" sz="2000" u="none" cap="none" strike="noStrike">
              <a:solidFill>
                <a:schemeClr val="dk1"/>
              </a:solidFill>
              <a:latin typeface="Calibri"/>
              <a:ea typeface="Calibri"/>
              <a:cs typeface="Calibri"/>
              <a:sym typeface="Calibri"/>
            </a:endParaRPr>
          </a:p>
          <a:p>
            <a:pPr indent="0" lvl="0" marL="0" marR="0" rtl="0" algn="just">
              <a:spcBef>
                <a:spcPts val="0"/>
              </a:spcBef>
              <a:spcAft>
                <a:spcPts val="0"/>
              </a:spcAft>
              <a:buNone/>
            </a:pPr>
            <a:r>
              <a:rPr i="0" lang="en-US" sz="2000" u="none" cap="none" strike="noStrike">
                <a:solidFill>
                  <a:schemeClr val="dk1"/>
                </a:solidFill>
                <a:latin typeface="Nunito SemiBold"/>
                <a:ea typeface="Nunito SemiBold"/>
                <a:cs typeface="Nunito SemiBold"/>
                <a:sym typeface="Nunito SemiBold"/>
              </a:rPr>
              <a:t>Prototypal inheritance uses the concept of </a:t>
            </a:r>
            <a:r>
              <a:rPr lang="en-US" sz="2000">
                <a:solidFill>
                  <a:schemeClr val="dk1"/>
                </a:solidFill>
                <a:latin typeface="Nunito SemiBold"/>
                <a:ea typeface="Nunito SemiBold"/>
                <a:cs typeface="Nunito SemiBold"/>
                <a:sym typeface="Nunito SemiBold"/>
              </a:rPr>
              <a:t>prototype chaining. Let’s explore that concept. Every object created contains </a:t>
            </a:r>
            <a:r>
              <a:rPr i="0" lang="en-US" sz="2000" u="none" cap="none" strike="noStrike">
                <a:solidFill>
                  <a:schemeClr val="accent6"/>
                </a:solidFill>
                <a:latin typeface="Nunito SemiBold"/>
                <a:ea typeface="Nunito SemiBold"/>
                <a:cs typeface="Nunito SemiBold"/>
                <a:sym typeface="Nunito SemiBold"/>
              </a:rPr>
              <a:t>[[Prototype]]</a:t>
            </a:r>
            <a:r>
              <a:rPr i="0" lang="en-US" sz="2000" u="none" cap="none" strike="noStrike">
                <a:solidFill>
                  <a:schemeClr val="dk1"/>
                </a:solidFill>
                <a:latin typeface="Nunito SemiBold"/>
                <a:ea typeface="Nunito SemiBold"/>
                <a:cs typeface="Nunito SemiBold"/>
                <a:sym typeface="Nunito SemiBold"/>
              </a:rPr>
              <a:t>, which points either to another object or </a:t>
            </a:r>
            <a:r>
              <a:rPr i="0" lang="en-US" sz="2000" u="none" cap="none" strike="noStrike">
                <a:solidFill>
                  <a:srgbClr val="FF0000"/>
                </a:solidFill>
                <a:latin typeface="Nunito SemiBold"/>
                <a:ea typeface="Nunito SemiBold"/>
                <a:cs typeface="Nunito SemiBold"/>
                <a:sym typeface="Nunito SemiBold"/>
              </a:rPr>
              <a:t>null</a:t>
            </a:r>
            <a:r>
              <a:rPr i="0" lang="en-US" sz="2000" u="none" cap="none" strike="noStrike">
                <a:solidFill>
                  <a:schemeClr val="dk1"/>
                </a:solidFill>
                <a:latin typeface="Nunito SemiBold"/>
                <a:ea typeface="Nunito SemiBold"/>
                <a:cs typeface="Nunito SemiBold"/>
                <a:sym typeface="Nunito SemiBold"/>
              </a:rPr>
              <a:t>. Envision an object C with a </a:t>
            </a:r>
            <a:r>
              <a:rPr lang="en-US" sz="2000">
                <a:solidFill>
                  <a:schemeClr val="accent6"/>
                </a:solidFill>
                <a:latin typeface="Nunito SemiBold"/>
                <a:ea typeface="Nunito SemiBold"/>
                <a:cs typeface="Nunito SemiBold"/>
                <a:sym typeface="Nunito SemiBold"/>
              </a:rPr>
              <a:t>[[Prototype]] </a:t>
            </a:r>
            <a:r>
              <a:rPr i="0" lang="en-US" sz="2000" u="none" cap="none" strike="noStrike">
                <a:solidFill>
                  <a:schemeClr val="dk1"/>
                </a:solidFill>
                <a:latin typeface="Nunito SemiBold"/>
                <a:ea typeface="Nunito SemiBold"/>
                <a:cs typeface="Nunito SemiBold"/>
                <a:sym typeface="Nunito SemiBold"/>
              </a:rPr>
              <a:t>property that points to object B. Object B’s </a:t>
            </a:r>
            <a:r>
              <a:rPr lang="en-US" sz="2000">
                <a:solidFill>
                  <a:schemeClr val="accent6"/>
                </a:solidFill>
                <a:latin typeface="Nunito SemiBold"/>
                <a:ea typeface="Nunito SemiBold"/>
                <a:cs typeface="Nunito SemiBold"/>
                <a:sym typeface="Nunito SemiBold"/>
              </a:rPr>
              <a:t>[[Prototype]] </a:t>
            </a:r>
            <a:r>
              <a:rPr i="0" lang="en-US" sz="2000" u="none" cap="none" strike="noStrike">
                <a:solidFill>
                  <a:schemeClr val="dk1"/>
                </a:solidFill>
                <a:latin typeface="Nunito SemiBold"/>
                <a:ea typeface="Nunito SemiBold"/>
                <a:cs typeface="Nunito SemiBold"/>
                <a:sym typeface="Nunito SemiBold"/>
              </a:rPr>
              <a:t>property points to prototype object A. This continues onward, forming a kind of chain called the prototype chain.</a:t>
            </a:r>
            <a:endParaRPr i="0" sz="2000" u="none" cap="none" strike="noStrike">
              <a:solidFill>
                <a:schemeClr val="dk1"/>
              </a:solidFill>
              <a:latin typeface="Nunito SemiBold"/>
              <a:ea typeface="Nunito SemiBold"/>
              <a:cs typeface="Nunito SemiBold"/>
              <a:sym typeface="Nunito SemiBold"/>
            </a:endParaRPr>
          </a:p>
          <a:p>
            <a:pPr indent="0" lvl="0" marL="0" marR="0" rtl="0" algn="just">
              <a:spcBef>
                <a:spcPts val="0"/>
              </a:spcBef>
              <a:spcAft>
                <a:spcPts val="0"/>
              </a:spcAft>
              <a:buNone/>
            </a:pPr>
            <a:r>
              <a:t/>
            </a:r>
            <a:endParaRPr sz="2000">
              <a:solidFill>
                <a:schemeClr val="dk1"/>
              </a:solidFill>
              <a:latin typeface="Nunito SemiBold"/>
              <a:ea typeface="Nunito SemiBold"/>
              <a:cs typeface="Nunito SemiBold"/>
              <a:sym typeface="Nunito SemiBold"/>
            </a:endParaRPr>
          </a:p>
          <a:p>
            <a:pPr indent="0" lvl="0" marL="0" marR="0" rtl="0" algn="just">
              <a:spcBef>
                <a:spcPts val="0"/>
              </a:spcBef>
              <a:spcAft>
                <a:spcPts val="0"/>
              </a:spcAft>
              <a:buNone/>
            </a:pPr>
            <a:r>
              <a:rPr lang="en-US" sz="2000">
                <a:solidFill>
                  <a:schemeClr val="dk1"/>
                </a:solidFill>
                <a:latin typeface="Nunito SemiBold"/>
                <a:ea typeface="Nunito SemiBold"/>
                <a:cs typeface="Nunito SemiBold"/>
                <a:sym typeface="Nunito SemiBold"/>
              </a:rPr>
              <a:t>This concept is used when searching our code. When we need to find a property in an object, it is first searched for in the object, and if not found, it is searched for on that object’s prototype, and so on. Thus, the entire prototype chain is traversed until the property is </a:t>
            </a:r>
            <a:r>
              <a:rPr lang="en-US" sz="2000">
                <a:solidFill>
                  <a:srgbClr val="00B050"/>
                </a:solidFill>
                <a:latin typeface="Nunito SemiBold"/>
                <a:ea typeface="Nunito SemiBold"/>
                <a:cs typeface="Nunito SemiBold"/>
                <a:sym typeface="Nunito SemiBold"/>
              </a:rPr>
              <a:t>found</a:t>
            </a:r>
            <a:r>
              <a:rPr lang="en-US" sz="2000">
                <a:solidFill>
                  <a:schemeClr val="dk1"/>
                </a:solidFill>
                <a:latin typeface="Nunito SemiBold"/>
                <a:ea typeface="Nunito SemiBold"/>
                <a:cs typeface="Nunito SemiBold"/>
                <a:sym typeface="Nunito SemiBold"/>
              </a:rPr>
              <a:t> or </a:t>
            </a:r>
            <a:r>
              <a:rPr lang="en-US" sz="2000">
                <a:solidFill>
                  <a:srgbClr val="FF0000"/>
                </a:solidFill>
                <a:latin typeface="Nunito SemiBold"/>
                <a:ea typeface="Nunito SemiBold"/>
                <a:cs typeface="Nunito SemiBold"/>
                <a:sym typeface="Nunito SemiBold"/>
              </a:rPr>
              <a:t>null</a:t>
            </a:r>
            <a:r>
              <a:rPr i="0" lang="en-US" sz="2000" u="none" cap="none" strike="noStrike">
                <a:solidFill>
                  <a:schemeClr val="dk1"/>
                </a:solidFill>
                <a:latin typeface="Nunito SemiBold"/>
                <a:ea typeface="Nunito SemiBold"/>
                <a:cs typeface="Nunito SemiBold"/>
                <a:sym typeface="Nunito SemiBold"/>
              </a:rPr>
              <a:t> is reached.</a:t>
            </a:r>
            <a:endParaRPr sz="2000">
              <a:solidFill>
                <a:schemeClr val="dk1"/>
              </a:solidFill>
              <a:latin typeface="Nunito SemiBold"/>
              <a:ea typeface="Nunito SemiBold"/>
              <a:cs typeface="Nunito SemiBold"/>
              <a:sym typeface="Nunito SemiBold"/>
            </a:endParaRPr>
          </a:p>
        </p:txBody>
      </p:sp>
      <p:sp>
        <p:nvSpPr>
          <p:cNvPr id="363" name="Google Shape;363;p34"/>
          <p:cNvSpPr/>
          <p:nvPr/>
        </p:nvSpPr>
        <p:spPr>
          <a:xfrm>
            <a:off x="10452100" y="6488668"/>
            <a:ext cx="1993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Ref: educative.io</a:t>
            </a:r>
            <a:endParaRPr sz="1800">
              <a:solidFill>
                <a:schemeClr val="dk1"/>
              </a:solidFill>
              <a:latin typeface="Calibri"/>
              <a:ea typeface="Calibri"/>
              <a:cs typeface="Calibri"/>
              <a:sym typeface="Calibri"/>
            </a:endParaRPr>
          </a:p>
        </p:txBody>
      </p:sp>
      <p:pic>
        <p:nvPicPr>
          <p:cNvPr id="364" name="Google Shape;364;p34"/>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5"/>
          <p:cNvSpPr/>
          <p:nvPr/>
        </p:nvSpPr>
        <p:spPr>
          <a:xfrm>
            <a:off x="10477500" y="6488668"/>
            <a:ext cx="17145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Ref: Victor Dozal </a:t>
            </a:r>
            <a:endParaRPr/>
          </a:p>
        </p:txBody>
      </p:sp>
      <p:pic>
        <p:nvPicPr>
          <p:cNvPr id="370" name="Google Shape;370;p35"/>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sp>
        <p:nvSpPr>
          <p:cNvPr id="371" name="Google Shape;371;p35"/>
          <p:cNvSpPr txBox="1"/>
          <p:nvPr/>
        </p:nvSpPr>
        <p:spPr>
          <a:xfrm>
            <a:off x="0" y="152400"/>
            <a:ext cx="12192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00">
                <a:solidFill>
                  <a:srgbClr val="C55A11"/>
                </a:solidFill>
                <a:latin typeface="Comic Sans MS"/>
                <a:ea typeface="Comic Sans MS"/>
                <a:cs typeface="Comic Sans MS"/>
                <a:sym typeface="Comic Sans MS"/>
              </a:rPr>
              <a:t>The Prototyp</a:t>
            </a:r>
            <a:r>
              <a:rPr b="1" lang="en-US" sz="3000">
                <a:solidFill>
                  <a:srgbClr val="C55A11"/>
                </a:solidFill>
                <a:latin typeface="Comic Sans MS"/>
                <a:ea typeface="Comic Sans MS"/>
                <a:cs typeface="Comic Sans MS"/>
                <a:sym typeface="Comic Sans MS"/>
              </a:rPr>
              <a:t>e</a:t>
            </a:r>
            <a:r>
              <a:rPr b="1" lang="en-US" sz="3000">
                <a:solidFill>
                  <a:srgbClr val="C55A11"/>
                </a:solidFill>
                <a:latin typeface="Comic Sans MS"/>
                <a:ea typeface="Comic Sans MS"/>
                <a:cs typeface="Comic Sans MS"/>
                <a:sym typeface="Comic Sans MS"/>
              </a:rPr>
              <a:t> Inheritance, Prototyp</a:t>
            </a:r>
            <a:r>
              <a:rPr b="1" lang="en-US" sz="3000">
                <a:solidFill>
                  <a:srgbClr val="C55A11"/>
                </a:solidFill>
                <a:latin typeface="Comic Sans MS"/>
                <a:ea typeface="Comic Sans MS"/>
                <a:cs typeface="Comic Sans MS"/>
                <a:sym typeface="Comic Sans MS"/>
              </a:rPr>
              <a:t>e</a:t>
            </a:r>
            <a:r>
              <a:rPr b="1" lang="en-US" sz="3000">
                <a:solidFill>
                  <a:srgbClr val="C55A11"/>
                </a:solidFill>
                <a:latin typeface="Comic Sans MS"/>
                <a:ea typeface="Comic Sans MS"/>
                <a:cs typeface="Comic Sans MS"/>
                <a:sym typeface="Comic Sans MS"/>
              </a:rPr>
              <a:t> Chain</a:t>
            </a:r>
            <a:endParaRPr/>
          </a:p>
        </p:txBody>
      </p:sp>
      <p:pic>
        <p:nvPicPr>
          <p:cNvPr id="372" name="Google Shape;372;p35" title="Advanced Javascript - Prototypal Inheritance In 1 Minute v1.mp4">
            <a:hlinkClick r:id="rId4"/>
          </p:cNvPr>
          <p:cNvPicPr preferRelativeResize="0"/>
          <p:nvPr/>
        </p:nvPicPr>
        <p:blipFill>
          <a:blip r:embed="rId5">
            <a:alphaModFix/>
          </a:blip>
          <a:stretch>
            <a:fillRect/>
          </a:stretch>
        </p:blipFill>
        <p:spPr>
          <a:xfrm>
            <a:off x="2404413" y="951300"/>
            <a:ext cx="7383167" cy="5537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36"/>
          <p:cNvPicPr preferRelativeResize="0"/>
          <p:nvPr/>
        </p:nvPicPr>
        <p:blipFill rotWithShape="1">
          <a:blip r:embed="rId3">
            <a:alphaModFix/>
          </a:blip>
          <a:srcRect b="0" l="0" r="0" t="0"/>
          <a:stretch/>
        </p:blipFill>
        <p:spPr>
          <a:xfrm>
            <a:off x="2921397" y="182772"/>
            <a:ext cx="6349206" cy="634920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p:nvPr/>
        </p:nvSpPr>
        <p:spPr>
          <a:xfrm>
            <a:off x="2553525" y="171825"/>
            <a:ext cx="712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000">
                <a:solidFill>
                  <a:srgbClr val="D83C65"/>
                </a:solidFill>
                <a:latin typeface="Comic Sans MS"/>
                <a:ea typeface="Comic Sans MS"/>
                <a:cs typeface="Comic Sans MS"/>
                <a:sym typeface="Comic Sans MS"/>
              </a:rPr>
              <a:t>Array map to do one line loop magic</a:t>
            </a:r>
            <a:endParaRPr b="1" sz="3000">
              <a:solidFill>
                <a:srgbClr val="D83C65"/>
              </a:solidFill>
              <a:latin typeface="Comic Sans MS"/>
              <a:ea typeface="Comic Sans MS"/>
              <a:cs typeface="Comic Sans MS"/>
              <a:sym typeface="Comic Sans MS"/>
            </a:endParaRPr>
          </a:p>
        </p:txBody>
      </p:sp>
      <p:pic>
        <p:nvPicPr>
          <p:cNvPr id="112" name="Google Shape;112;p4"/>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pic>
        <p:nvPicPr>
          <p:cNvPr id="113" name="Google Shape;113;p4"/>
          <p:cNvPicPr preferRelativeResize="0"/>
          <p:nvPr/>
        </p:nvPicPr>
        <p:blipFill>
          <a:blip r:embed="rId4">
            <a:alphaModFix/>
          </a:blip>
          <a:stretch>
            <a:fillRect/>
          </a:stretch>
        </p:blipFill>
        <p:spPr>
          <a:xfrm>
            <a:off x="7094125" y="3359575"/>
            <a:ext cx="4480500" cy="2643250"/>
          </a:xfrm>
          <a:prstGeom prst="rect">
            <a:avLst/>
          </a:prstGeom>
          <a:noFill/>
          <a:ln cap="flat" cmpd="sng" w="76200">
            <a:solidFill>
              <a:srgbClr val="CC0000"/>
            </a:solidFill>
            <a:prstDash val="solid"/>
            <a:round/>
            <a:headEnd len="sm" w="sm" type="none"/>
            <a:tailEnd len="sm" w="sm" type="none"/>
          </a:ln>
        </p:spPr>
      </p:pic>
      <p:sp>
        <p:nvSpPr>
          <p:cNvPr id="114" name="Google Shape;114;p4"/>
          <p:cNvSpPr/>
          <p:nvPr/>
        </p:nvSpPr>
        <p:spPr>
          <a:xfrm>
            <a:off x="8082225" y="2748100"/>
            <a:ext cx="2341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000">
                <a:solidFill>
                  <a:srgbClr val="CC0000"/>
                </a:solidFill>
                <a:latin typeface="Comic Sans MS"/>
                <a:ea typeface="Comic Sans MS"/>
                <a:cs typeface="Comic Sans MS"/>
                <a:sym typeface="Comic Sans MS"/>
              </a:rPr>
              <a:t>Array loop</a:t>
            </a:r>
            <a:endParaRPr b="1" sz="3000">
              <a:solidFill>
                <a:srgbClr val="CC0000"/>
              </a:solidFill>
              <a:latin typeface="Comic Sans MS"/>
              <a:ea typeface="Comic Sans MS"/>
              <a:cs typeface="Comic Sans MS"/>
              <a:sym typeface="Comic Sans MS"/>
            </a:endParaRPr>
          </a:p>
        </p:txBody>
      </p:sp>
      <p:pic>
        <p:nvPicPr>
          <p:cNvPr id="115" name="Google Shape;115;p4"/>
          <p:cNvPicPr preferRelativeResize="0"/>
          <p:nvPr/>
        </p:nvPicPr>
        <p:blipFill>
          <a:blip r:embed="rId5">
            <a:alphaModFix/>
          </a:blip>
          <a:stretch>
            <a:fillRect/>
          </a:stretch>
        </p:blipFill>
        <p:spPr>
          <a:xfrm>
            <a:off x="391775" y="975275"/>
            <a:ext cx="6521400" cy="366828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grpSp>
        <p:nvGrpSpPr>
          <p:cNvPr id="120" name="Google Shape;120;p5"/>
          <p:cNvGrpSpPr/>
          <p:nvPr/>
        </p:nvGrpSpPr>
        <p:grpSpPr>
          <a:xfrm>
            <a:off x="3352800" y="2895600"/>
            <a:ext cx="5462588" cy="2164336"/>
            <a:chOff x="3325812" y="2921000"/>
            <a:chExt cx="5462588" cy="2164336"/>
          </a:xfrm>
        </p:grpSpPr>
        <p:pic>
          <p:nvPicPr>
            <p:cNvPr id="121" name="Google Shape;121;p5"/>
            <p:cNvPicPr preferRelativeResize="0"/>
            <p:nvPr/>
          </p:nvPicPr>
          <p:blipFill rotWithShape="1">
            <a:blip r:embed="rId3">
              <a:alphaModFix/>
            </a:blip>
            <a:srcRect b="0" l="0" r="0" t="41521"/>
            <a:stretch/>
          </p:blipFill>
          <p:spPr>
            <a:xfrm>
              <a:off x="3325812" y="2921000"/>
              <a:ext cx="5462588" cy="2164336"/>
            </a:xfrm>
            <a:prstGeom prst="rect">
              <a:avLst/>
            </a:prstGeom>
            <a:noFill/>
            <a:ln>
              <a:noFill/>
            </a:ln>
          </p:spPr>
        </p:pic>
        <p:sp>
          <p:nvSpPr>
            <p:cNvPr id="122" name="Google Shape;122;p5"/>
            <p:cNvSpPr/>
            <p:nvPr/>
          </p:nvSpPr>
          <p:spPr>
            <a:xfrm>
              <a:off x="4610100" y="3505200"/>
              <a:ext cx="3594100" cy="1028700"/>
            </a:xfrm>
            <a:prstGeom prst="rect">
              <a:avLst/>
            </a:prstGeom>
            <a:solidFill>
              <a:srgbClr val="0024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23" name="Google Shape;123;p5"/>
          <p:cNvGrpSpPr/>
          <p:nvPr/>
        </p:nvGrpSpPr>
        <p:grpSpPr>
          <a:xfrm>
            <a:off x="3161234" y="1175714"/>
            <a:ext cx="5869551" cy="1590992"/>
            <a:chOff x="1841500" y="1142172"/>
            <a:chExt cx="5462588" cy="1456819"/>
          </a:xfrm>
        </p:grpSpPr>
        <p:pic>
          <p:nvPicPr>
            <p:cNvPr id="124" name="Google Shape;124;p5"/>
            <p:cNvPicPr preferRelativeResize="0"/>
            <p:nvPr/>
          </p:nvPicPr>
          <p:blipFill rotWithShape="1">
            <a:blip r:embed="rId3">
              <a:alphaModFix/>
            </a:blip>
            <a:srcRect b="60638" l="0" r="0" t="0"/>
            <a:stretch/>
          </p:blipFill>
          <p:spPr>
            <a:xfrm>
              <a:off x="1841500" y="1142172"/>
              <a:ext cx="5462588" cy="1456819"/>
            </a:xfrm>
            <a:prstGeom prst="rect">
              <a:avLst/>
            </a:prstGeom>
            <a:noFill/>
            <a:ln>
              <a:noFill/>
            </a:ln>
          </p:spPr>
        </p:pic>
        <p:sp>
          <p:nvSpPr>
            <p:cNvPr id="125" name="Google Shape;125;p5"/>
            <p:cNvSpPr/>
            <p:nvPr/>
          </p:nvSpPr>
          <p:spPr>
            <a:xfrm>
              <a:off x="3201194" y="1143000"/>
              <a:ext cx="4075906" cy="152400"/>
            </a:xfrm>
            <a:prstGeom prst="rect">
              <a:avLst/>
            </a:prstGeom>
            <a:solidFill>
              <a:srgbClr val="00245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26" name="Google Shape;126;p5"/>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7"/>
          <p:cNvPicPr preferRelativeResize="0"/>
          <p:nvPr/>
        </p:nvPicPr>
        <p:blipFill rotWithShape="1">
          <a:blip r:embed="rId3">
            <a:alphaModFix/>
          </a:blip>
          <a:srcRect b="41093" l="0" r="0" t="0"/>
          <a:stretch/>
        </p:blipFill>
        <p:spPr>
          <a:xfrm>
            <a:off x="745225" y="2140125"/>
            <a:ext cx="10701550" cy="2135625"/>
          </a:xfrm>
          <a:prstGeom prst="rect">
            <a:avLst/>
          </a:prstGeom>
          <a:noFill/>
          <a:ln>
            <a:noFill/>
          </a:ln>
        </p:spPr>
      </p:pic>
      <p:pic>
        <p:nvPicPr>
          <p:cNvPr id="132" name="Google Shape;132;p7"/>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8"/>
          <p:cNvPicPr preferRelativeResize="0"/>
          <p:nvPr/>
        </p:nvPicPr>
        <p:blipFill>
          <a:blip r:embed="rId3">
            <a:alphaModFix/>
          </a:blip>
          <a:stretch>
            <a:fillRect/>
          </a:stretch>
        </p:blipFill>
        <p:spPr>
          <a:xfrm>
            <a:off x="-34" y="0"/>
            <a:ext cx="12192035" cy="6858000"/>
          </a:xfrm>
          <a:prstGeom prst="rect">
            <a:avLst/>
          </a:prstGeom>
          <a:noFill/>
          <a:ln>
            <a:noFill/>
          </a:ln>
        </p:spPr>
      </p:pic>
      <p:pic>
        <p:nvPicPr>
          <p:cNvPr id="138" name="Google Shape;138;p8"/>
          <p:cNvPicPr preferRelativeResize="0"/>
          <p:nvPr/>
        </p:nvPicPr>
        <p:blipFill rotWithShape="1">
          <a:blip r:embed="rId4">
            <a:alphaModFix/>
          </a:blip>
          <a:srcRect b="11790" l="14993" r="16197" t="11598"/>
          <a:stretch/>
        </p:blipFill>
        <p:spPr>
          <a:xfrm>
            <a:off x="0" y="6488668"/>
            <a:ext cx="330201" cy="3676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9"/>
          <p:cNvPicPr preferRelativeResize="0"/>
          <p:nvPr/>
        </p:nvPicPr>
        <p:blipFill rotWithShape="1">
          <a:blip r:embed="rId3">
            <a:alphaModFix/>
          </a:blip>
          <a:srcRect b="11795" l="14995" r="16196" t="11596"/>
          <a:stretch/>
        </p:blipFill>
        <p:spPr>
          <a:xfrm>
            <a:off x="0" y="6488668"/>
            <a:ext cx="330201" cy="367637"/>
          </a:xfrm>
          <a:prstGeom prst="rect">
            <a:avLst/>
          </a:prstGeom>
          <a:noFill/>
          <a:ln>
            <a:noFill/>
          </a:ln>
        </p:spPr>
      </p:pic>
      <p:pic>
        <p:nvPicPr>
          <p:cNvPr id="144" name="Google Shape;144;p9"/>
          <p:cNvPicPr preferRelativeResize="0"/>
          <p:nvPr/>
        </p:nvPicPr>
        <p:blipFill rotWithShape="1">
          <a:blip r:embed="rId4">
            <a:alphaModFix/>
          </a:blip>
          <a:srcRect b="63611" l="4815" r="59815" t="9723"/>
          <a:stretch/>
        </p:blipFill>
        <p:spPr>
          <a:xfrm>
            <a:off x="1010810" y="1297649"/>
            <a:ext cx="2973962" cy="2333517"/>
          </a:xfrm>
          <a:prstGeom prst="rect">
            <a:avLst/>
          </a:prstGeom>
          <a:noFill/>
          <a:ln>
            <a:noFill/>
          </a:ln>
        </p:spPr>
      </p:pic>
      <p:grpSp>
        <p:nvGrpSpPr>
          <p:cNvPr id="145" name="Google Shape;145;p9"/>
          <p:cNvGrpSpPr/>
          <p:nvPr/>
        </p:nvGrpSpPr>
        <p:grpSpPr>
          <a:xfrm>
            <a:off x="2768600" y="137814"/>
            <a:ext cx="6858000" cy="776586"/>
            <a:chOff x="647700" y="988714"/>
            <a:chExt cx="6858000" cy="776586"/>
          </a:xfrm>
        </p:grpSpPr>
        <p:pic>
          <p:nvPicPr>
            <p:cNvPr id="146" name="Google Shape;146;p9"/>
            <p:cNvPicPr preferRelativeResize="0"/>
            <p:nvPr/>
          </p:nvPicPr>
          <p:blipFill rotWithShape="1">
            <a:blip r:embed="rId4">
              <a:alphaModFix/>
            </a:blip>
            <a:srcRect b="94444" l="0" r="0" t="0"/>
            <a:stretch/>
          </p:blipFill>
          <p:spPr>
            <a:xfrm>
              <a:off x="647700" y="1295400"/>
              <a:ext cx="6858000" cy="469900"/>
            </a:xfrm>
            <a:prstGeom prst="rect">
              <a:avLst/>
            </a:prstGeom>
            <a:noFill/>
            <a:ln>
              <a:noFill/>
            </a:ln>
          </p:spPr>
        </p:pic>
        <p:sp>
          <p:nvSpPr>
            <p:cNvPr id="147" name="Google Shape;147;p9"/>
            <p:cNvSpPr txBox="1"/>
            <p:nvPr/>
          </p:nvSpPr>
          <p:spPr>
            <a:xfrm>
              <a:off x="1346200" y="1295400"/>
              <a:ext cx="609600" cy="461665"/>
            </a:xfrm>
            <a:prstGeom prst="rect">
              <a:avLst/>
            </a:prstGeom>
            <a:solidFill>
              <a:srgbClr val="FDBE5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p:txBody>
        </p:sp>
        <p:pic>
          <p:nvPicPr>
            <p:cNvPr id="148" name="Google Shape;148;p9"/>
            <p:cNvPicPr preferRelativeResize="0"/>
            <p:nvPr/>
          </p:nvPicPr>
          <p:blipFill rotWithShape="1">
            <a:blip r:embed="rId5">
              <a:alphaModFix/>
            </a:blip>
            <a:srcRect b="0" l="0" r="0" t="0"/>
            <a:stretch/>
          </p:blipFill>
          <p:spPr>
            <a:xfrm>
              <a:off x="1362054" y="988714"/>
              <a:ext cx="581046" cy="768350"/>
            </a:xfrm>
            <a:prstGeom prst="rect">
              <a:avLst/>
            </a:prstGeom>
            <a:noFill/>
            <a:ln>
              <a:noFill/>
            </a:ln>
          </p:spPr>
        </p:pic>
      </p:grpSp>
      <p:pic>
        <p:nvPicPr>
          <p:cNvPr id="149" name="Google Shape;149;p9"/>
          <p:cNvPicPr preferRelativeResize="0"/>
          <p:nvPr/>
        </p:nvPicPr>
        <p:blipFill rotWithShape="1">
          <a:blip r:embed="rId4">
            <a:alphaModFix/>
          </a:blip>
          <a:srcRect b="34676" l="35926" r="35740" t="37500"/>
          <a:stretch/>
        </p:blipFill>
        <p:spPr>
          <a:xfrm>
            <a:off x="1333146" y="3884778"/>
            <a:ext cx="2329289" cy="2287421"/>
          </a:xfrm>
          <a:prstGeom prst="rect">
            <a:avLst/>
          </a:prstGeom>
          <a:noFill/>
          <a:ln>
            <a:noFill/>
          </a:ln>
        </p:spPr>
      </p:pic>
      <p:grpSp>
        <p:nvGrpSpPr>
          <p:cNvPr id="150" name="Google Shape;150;p9"/>
          <p:cNvGrpSpPr/>
          <p:nvPr/>
        </p:nvGrpSpPr>
        <p:grpSpPr>
          <a:xfrm>
            <a:off x="8710850" y="1297650"/>
            <a:ext cx="2301983" cy="2333517"/>
            <a:chOff x="8710850" y="1297650"/>
            <a:chExt cx="2301983" cy="2333517"/>
          </a:xfrm>
        </p:grpSpPr>
        <p:pic>
          <p:nvPicPr>
            <p:cNvPr id="151" name="Google Shape;151;p9"/>
            <p:cNvPicPr preferRelativeResize="0"/>
            <p:nvPr/>
          </p:nvPicPr>
          <p:blipFill rotWithShape="1">
            <a:blip r:embed="rId4">
              <a:alphaModFix/>
            </a:blip>
            <a:srcRect b="34537" l="5093" r="67871" t="38055"/>
            <a:stretch/>
          </p:blipFill>
          <p:spPr>
            <a:xfrm>
              <a:off x="8710850" y="1297650"/>
              <a:ext cx="2301983" cy="2333517"/>
            </a:xfrm>
            <a:prstGeom prst="rect">
              <a:avLst/>
            </a:prstGeom>
            <a:noFill/>
            <a:ln>
              <a:noFill/>
            </a:ln>
          </p:spPr>
        </p:pic>
        <p:pic>
          <p:nvPicPr>
            <p:cNvPr id="152" name="Google Shape;152;p9"/>
            <p:cNvPicPr preferRelativeResize="0"/>
            <p:nvPr/>
          </p:nvPicPr>
          <p:blipFill rotWithShape="1">
            <a:blip r:embed="rId4">
              <a:alphaModFix/>
            </a:blip>
            <a:srcRect b="85678" l="41017" r="53196" t="10066"/>
            <a:stretch/>
          </p:blipFill>
          <p:spPr>
            <a:xfrm>
              <a:off x="8734898" y="1359108"/>
              <a:ext cx="431800" cy="317708"/>
            </a:xfrm>
            <a:prstGeom prst="rect">
              <a:avLst/>
            </a:prstGeom>
            <a:noFill/>
            <a:ln>
              <a:noFill/>
            </a:ln>
          </p:spPr>
        </p:pic>
      </p:grpSp>
      <p:grpSp>
        <p:nvGrpSpPr>
          <p:cNvPr id="153" name="Google Shape;153;p9"/>
          <p:cNvGrpSpPr/>
          <p:nvPr/>
        </p:nvGrpSpPr>
        <p:grpSpPr>
          <a:xfrm>
            <a:off x="8710849" y="3920867"/>
            <a:ext cx="2301983" cy="2251332"/>
            <a:chOff x="8710849" y="3920867"/>
            <a:chExt cx="2301983" cy="2251332"/>
          </a:xfrm>
        </p:grpSpPr>
        <p:pic>
          <p:nvPicPr>
            <p:cNvPr id="154" name="Google Shape;154;p9"/>
            <p:cNvPicPr preferRelativeResize="0"/>
            <p:nvPr/>
          </p:nvPicPr>
          <p:blipFill rotWithShape="1">
            <a:blip r:embed="rId4">
              <a:alphaModFix/>
            </a:blip>
            <a:srcRect b="6204" l="4630" r="67593" t="66574"/>
            <a:stretch/>
          </p:blipFill>
          <p:spPr>
            <a:xfrm>
              <a:off x="8710849" y="3920867"/>
              <a:ext cx="2301983" cy="2251332"/>
            </a:xfrm>
            <a:prstGeom prst="rect">
              <a:avLst/>
            </a:prstGeom>
            <a:noFill/>
            <a:ln>
              <a:noFill/>
            </a:ln>
          </p:spPr>
        </p:pic>
        <p:pic>
          <p:nvPicPr>
            <p:cNvPr id="155" name="Google Shape;155;p9"/>
            <p:cNvPicPr preferRelativeResize="0"/>
            <p:nvPr/>
          </p:nvPicPr>
          <p:blipFill rotWithShape="1">
            <a:blip r:embed="rId4">
              <a:alphaModFix/>
            </a:blip>
            <a:srcRect b="57340" l="5093" r="89431" t="38055"/>
            <a:stretch/>
          </p:blipFill>
          <p:spPr>
            <a:xfrm>
              <a:off x="8734898" y="3995679"/>
              <a:ext cx="466280" cy="392002"/>
            </a:xfrm>
            <a:prstGeom prst="rect">
              <a:avLst/>
            </a:prstGeom>
            <a:noFill/>
            <a:ln>
              <a:noFill/>
            </a:ln>
          </p:spPr>
        </p:pic>
      </p:grpSp>
      <p:grpSp>
        <p:nvGrpSpPr>
          <p:cNvPr id="156" name="Google Shape;156;p9"/>
          <p:cNvGrpSpPr/>
          <p:nvPr/>
        </p:nvGrpSpPr>
        <p:grpSpPr>
          <a:xfrm>
            <a:off x="4239738" y="3758165"/>
            <a:ext cx="4216146" cy="2041781"/>
            <a:chOff x="4239738" y="3758165"/>
            <a:chExt cx="4216146" cy="2041781"/>
          </a:xfrm>
        </p:grpSpPr>
        <p:pic>
          <p:nvPicPr>
            <p:cNvPr id="157" name="Google Shape;157;p9"/>
            <p:cNvPicPr preferRelativeResize="0"/>
            <p:nvPr/>
          </p:nvPicPr>
          <p:blipFill rotWithShape="1">
            <a:blip r:embed="rId4">
              <a:alphaModFix/>
            </a:blip>
            <a:srcRect b="4746" l="36111" r="5000" t="66734"/>
            <a:stretch/>
          </p:blipFill>
          <p:spPr>
            <a:xfrm>
              <a:off x="4239738" y="3758165"/>
              <a:ext cx="4216146" cy="2041781"/>
            </a:xfrm>
            <a:prstGeom prst="rect">
              <a:avLst/>
            </a:prstGeom>
            <a:noFill/>
            <a:ln>
              <a:noFill/>
            </a:ln>
          </p:spPr>
        </p:pic>
        <p:pic>
          <p:nvPicPr>
            <p:cNvPr id="158" name="Google Shape;158;p9"/>
            <p:cNvPicPr preferRelativeResize="0"/>
            <p:nvPr/>
          </p:nvPicPr>
          <p:blipFill rotWithShape="1">
            <a:blip r:embed="rId4">
              <a:alphaModFix/>
            </a:blip>
            <a:srcRect b="28672" l="6509" r="89659" t="67180"/>
            <a:stretch/>
          </p:blipFill>
          <p:spPr>
            <a:xfrm>
              <a:off x="4284188" y="3783565"/>
              <a:ext cx="317500" cy="342900"/>
            </a:xfrm>
            <a:prstGeom prst="rect">
              <a:avLst/>
            </a:prstGeom>
            <a:noFill/>
            <a:ln>
              <a:noFill/>
            </a:ln>
          </p:spPr>
        </p:pic>
      </p:grpSp>
      <p:grpSp>
        <p:nvGrpSpPr>
          <p:cNvPr id="159" name="Google Shape;159;p9"/>
          <p:cNvGrpSpPr/>
          <p:nvPr/>
        </p:nvGrpSpPr>
        <p:grpSpPr>
          <a:xfrm>
            <a:off x="4239738" y="1944881"/>
            <a:ext cx="4216146" cy="1575871"/>
            <a:chOff x="4239738" y="1944881"/>
            <a:chExt cx="4216146" cy="1575871"/>
          </a:xfrm>
        </p:grpSpPr>
        <p:pic>
          <p:nvPicPr>
            <p:cNvPr id="160" name="Google Shape;160;p9"/>
            <p:cNvPicPr preferRelativeResize="0"/>
            <p:nvPr/>
          </p:nvPicPr>
          <p:blipFill rotWithShape="1">
            <a:blip r:embed="rId4">
              <a:alphaModFix/>
            </a:blip>
            <a:srcRect b="68796" l="39630" r="3889" t="10093"/>
            <a:stretch/>
          </p:blipFill>
          <p:spPr>
            <a:xfrm>
              <a:off x="4239738" y="1944881"/>
              <a:ext cx="4216146" cy="1575871"/>
            </a:xfrm>
            <a:prstGeom prst="rect">
              <a:avLst/>
            </a:prstGeom>
            <a:noFill/>
            <a:ln>
              <a:noFill/>
            </a:ln>
          </p:spPr>
        </p:pic>
        <p:pic>
          <p:nvPicPr>
            <p:cNvPr id="161" name="Google Shape;161;p9"/>
            <p:cNvPicPr preferRelativeResize="0"/>
            <p:nvPr/>
          </p:nvPicPr>
          <p:blipFill rotWithShape="1">
            <a:blip r:embed="rId4">
              <a:alphaModFix/>
            </a:blip>
            <a:srcRect b="57814" l="74205" r="21616" t="37853"/>
            <a:stretch/>
          </p:blipFill>
          <p:spPr>
            <a:xfrm>
              <a:off x="4423888" y="1944881"/>
              <a:ext cx="351312" cy="379219"/>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ppt_w</p:attrName>
                                        </p:attrNameLst>
                                      </p:cBhvr>
                                      <p:tavLst>
                                        <p:tav fmla="" tm="0">
                                          <p:val>
                                            <p:strVal val="0"/>
                                          </p:val>
                                        </p:tav>
                                        <p:tav fmla="" tm="100000">
                                          <p:val>
                                            <p:strVal val="#ppt_w"/>
                                          </p:val>
                                        </p:tav>
                                      </p:tavLst>
                                    </p:anim>
                                    <p:anim calcmode="lin" valueType="num">
                                      <p:cBhvr additive="base">
                                        <p:cTn dur="500"/>
                                        <p:tgtEl>
                                          <p:spTgt spid="14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500"/>
                                        <p:tgtEl>
                                          <p:spTgt spid="14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500"/>
                                        <p:tgtEl>
                                          <p:spTgt spid="15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10"/>
          <p:cNvPicPr preferRelativeResize="0"/>
          <p:nvPr/>
        </p:nvPicPr>
        <p:blipFill rotWithShape="1">
          <a:blip r:embed="rId3">
            <a:alphaModFix/>
          </a:blip>
          <a:srcRect b="2094" l="13255" r="8631" t="9884"/>
          <a:stretch/>
        </p:blipFill>
        <p:spPr>
          <a:xfrm>
            <a:off x="3239200" y="1341425"/>
            <a:ext cx="5713594" cy="4828675"/>
          </a:xfrm>
          <a:prstGeom prst="rect">
            <a:avLst/>
          </a:prstGeom>
          <a:noFill/>
          <a:ln>
            <a:noFill/>
          </a:ln>
        </p:spPr>
      </p:pic>
      <p:sp>
        <p:nvSpPr>
          <p:cNvPr id="167" name="Google Shape;167;p10"/>
          <p:cNvSpPr txBox="1"/>
          <p:nvPr/>
        </p:nvSpPr>
        <p:spPr>
          <a:xfrm>
            <a:off x="4396650" y="576075"/>
            <a:ext cx="33987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rgbClr val="13E8E2"/>
                </a:solidFill>
                <a:latin typeface="Comic Sans MS"/>
                <a:ea typeface="Comic Sans MS"/>
                <a:cs typeface="Comic Sans MS"/>
                <a:sym typeface="Comic Sans MS"/>
              </a:rPr>
              <a:t>What is filtering?</a:t>
            </a:r>
            <a:endParaRPr sz="3000">
              <a:solidFill>
                <a:srgbClr val="13E8E2"/>
              </a:solidFill>
              <a:latin typeface="Comic Sans MS"/>
              <a:ea typeface="Comic Sans MS"/>
              <a:cs typeface="Comic Sans MS"/>
              <a:sym typeface="Comic Sans MS"/>
            </a:endParaRPr>
          </a:p>
        </p:txBody>
      </p:sp>
      <p:pic>
        <p:nvPicPr>
          <p:cNvPr id="168" name="Google Shape;168;p10"/>
          <p:cNvPicPr preferRelativeResize="0"/>
          <p:nvPr/>
        </p:nvPicPr>
        <p:blipFill rotWithShape="1">
          <a:blip r:embed="rId4">
            <a:alphaModFix/>
          </a:blip>
          <a:srcRect b="11795" l="14995" r="16196" t="11596"/>
          <a:stretch/>
        </p:blipFill>
        <p:spPr>
          <a:xfrm>
            <a:off x="0" y="6488668"/>
            <a:ext cx="330201" cy="36763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2022-08-16T05:33:15Z</dcterms:created>
  <dc:creator>Chayti</dc:creator>
</cp:coreProperties>
</file>